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8" r:id="rId2"/>
    <p:sldId id="257" r:id="rId3"/>
    <p:sldId id="258" r:id="rId4"/>
    <p:sldId id="262" r:id="rId5"/>
    <p:sldId id="259" r:id="rId6"/>
    <p:sldId id="260" r:id="rId7"/>
    <p:sldId id="261" r:id="rId8"/>
    <p:sldId id="263" r:id="rId9"/>
    <p:sldId id="264" r:id="rId10"/>
    <p:sldId id="271" r:id="rId11"/>
    <p:sldId id="265" r:id="rId12"/>
    <p:sldId id="270" r:id="rId13"/>
  </p:sldIdLst>
  <p:sldSz cx="7559675" cy="10606088"/>
  <p:notesSz cx="6858000" cy="9144000"/>
  <p:defaultTextStyle>
    <a:defPPr>
      <a:defRPr lang="en-US"/>
    </a:defPPr>
    <a:lvl1pPr marL="0" algn="l" defTabSz="457131" rtl="0" eaLnBrk="1" latinLnBrk="0" hangingPunct="1">
      <a:defRPr sz="1799" kern="1200">
        <a:solidFill>
          <a:schemeClr val="tx1"/>
        </a:solidFill>
        <a:latin typeface="+mn-lt"/>
        <a:ea typeface="+mn-ea"/>
        <a:cs typeface="+mn-cs"/>
      </a:defRPr>
    </a:lvl1pPr>
    <a:lvl2pPr marL="457131" algn="l" defTabSz="457131" rtl="0" eaLnBrk="1" latinLnBrk="0" hangingPunct="1">
      <a:defRPr sz="1799" kern="1200">
        <a:solidFill>
          <a:schemeClr val="tx1"/>
        </a:solidFill>
        <a:latin typeface="+mn-lt"/>
        <a:ea typeface="+mn-ea"/>
        <a:cs typeface="+mn-cs"/>
      </a:defRPr>
    </a:lvl2pPr>
    <a:lvl3pPr marL="914263" algn="l" defTabSz="457131" rtl="0" eaLnBrk="1" latinLnBrk="0" hangingPunct="1">
      <a:defRPr sz="1799" kern="1200">
        <a:solidFill>
          <a:schemeClr val="tx1"/>
        </a:solidFill>
        <a:latin typeface="+mn-lt"/>
        <a:ea typeface="+mn-ea"/>
        <a:cs typeface="+mn-cs"/>
      </a:defRPr>
    </a:lvl3pPr>
    <a:lvl4pPr marL="1371394" algn="l" defTabSz="457131" rtl="0" eaLnBrk="1" latinLnBrk="0" hangingPunct="1">
      <a:defRPr sz="1799" kern="1200">
        <a:solidFill>
          <a:schemeClr val="tx1"/>
        </a:solidFill>
        <a:latin typeface="+mn-lt"/>
        <a:ea typeface="+mn-ea"/>
        <a:cs typeface="+mn-cs"/>
      </a:defRPr>
    </a:lvl4pPr>
    <a:lvl5pPr marL="1828525" algn="l" defTabSz="457131" rtl="0" eaLnBrk="1" latinLnBrk="0" hangingPunct="1">
      <a:defRPr sz="1799" kern="1200">
        <a:solidFill>
          <a:schemeClr val="tx1"/>
        </a:solidFill>
        <a:latin typeface="+mn-lt"/>
        <a:ea typeface="+mn-ea"/>
        <a:cs typeface="+mn-cs"/>
      </a:defRPr>
    </a:lvl5pPr>
    <a:lvl6pPr marL="2285656" algn="l" defTabSz="457131" rtl="0" eaLnBrk="1" latinLnBrk="0" hangingPunct="1">
      <a:defRPr sz="1799" kern="1200">
        <a:solidFill>
          <a:schemeClr val="tx1"/>
        </a:solidFill>
        <a:latin typeface="+mn-lt"/>
        <a:ea typeface="+mn-ea"/>
        <a:cs typeface="+mn-cs"/>
      </a:defRPr>
    </a:lvl6pPr>
    <a:lvl7pPr marL="2742787" algn="l" defTabSz="457131" rtl="0" eaLnBrk="1" latinLnBrk="0" hangingPunct="1">
      <a:defRPr sz="1799" kern="1200">
        <a:solidFill>
          <a:schemeClr val="tx1"/>
        </a:solidFill>
        <a:latin typeface="+mn-lt"/>
        <a:ea typeface="+mn-ea"/>
        <a:cs typeface="+mn-cs"/>
      </a:defRPr>
    </a:lvl7pPr>
    <a:lvl8pPr marL="3199918" algn="l" defTabSz="457131" rtl="0" eaLnBrk="1" latinLnBrk="0" hangingPunct="1">
      <a:defRPr sz="1799" kern="1200">
        <a:solidFill>
          <a:schemeClr val="tx1"/>
        </a:solidFill>
        <a:latin typeface="+mn-lt"/>
        <a:ea typeface="+mn-ea"/>
        <a:cs typeface="+mn-cs"/>
      </a:defRPr>
    </a:lvl8pPr>
    <a:lvl9pPr marL="3657049" algn="l" defTabSz="457131"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8E3"/>
    <a:srgbClr val="3B6490"/>
    <a:srgbClr val="EEB035"/>
    <a:srgbClr val="24486A"/>
    <a:srgbClr val="2A6E5B"/>
    <a:srgbClr val="858E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04" autoAdjust="0"/>
  </p:normalViewPr>
  <p:slideViewPr>
    <p:cSldViewPr snapToGrid="0">
      <p:cViewPr varScale="1">
        <p:scale>
          <a:sx n="48" d="100"/>
          <a:sy n="48" d="100"/>
        </p:scale>
        <p:origin x="2064" y="52"/>
      </p:cViewPr>
      <p:guideLst/>
    </p:cSldViewPr>
  </p:slideViewPr>
  <p:notesTextViewPr>
    <p:cViewPr>
      <p:scale>
        <a:sx n="1" d="1"/>
        <a:sy n="1" d="1"/>
      </p:scale>
      <p:origin x="0" y="0"/>
    </p:cViewPr>
  </p:notesTextViewPr>
  <p:sorterViewPr>
    <p:cViewPr>
      <p:scale>
        <a:sx n="100" d="100"/>
        <a:sy n="100" d="100"/>
      </p:scale>
      <p:origin x="0" y="-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01AF7-5237-447E-9DC4-17AD12962710}" type="datetimeFigureOut">
              <a:rPr lang="en-US" smtClean="0"/>
              <a:t>11/22/2025</a:t>
            </a:fld>
            <a:endParaRPr lang="en-US"/>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E7600-0B6E-46AF-AD4D-0FB5F1BC04E9}" type="slidenum">
              <a:rPr lang="en-US" smtClean="0"/>
              <a:t>‹#›</a:t>
            </a:fld>
            <a:endParaRPr lang="en-US"/>
          </a:p>
        </p:txBody>
      </p:sp>
    </p:spTree>
    <p:extLst>
      <p:ext uri="{BB962C8B-B14F-4D97-AF65-F5344CB8AC3E}">
        <p14:creationId xmlns:p14="http://schemas.microsoft.com/office/powerpoint/2010/main" val="743254659"/>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6" algn="l" defTabSz="914263" rtl="0" eaLnBrk="1" latinLnBrk="0" hangingPunct="1">
      <a:defRPr sz="1200" kern="1200">
        <a:solidFill>
          <a:schemeClr val="tx1"/>
        </a:solidFill>
        <a:latin typeface="+mn-lt"/>
        <a:ea typeface="+mn-ea"/>
        <a:cs typeface="+mn-cs"/>
      </a:defRPr>
    </a:lvl6pPr>
    <a:lvl7pPr marL="2742787" algn="l" defTabSz="914263" rtl="0" eaLnBrk="1" latinLnBrk="0" hangingPunct="1">
      <a:defRPr sz="1200" kern="1200">
        <a:solidFill>
          <a:schemeClr val="tx1"/>
        </a:solidFill>
        <a:latin typeface="+mn-lt"/>
        <a:ea typeface="+mn-ea"/>
        <a:cs typeface="+mn-cs"/>
      </a:defRPr>
    </a:lvl7pPr>
    <a:lvl8pPr marL="3199918" algn="l" defTabSz="914263" rtl="0" eaLnBrk="1" latinLnBrk="0" hangingPunct="1">
      <a:defRPr sz="1200" kern="1200">
        <a:solidFill>
          <a:schemeClr val="tx1"/>
        </a:solidFill>
        <a:latin typeface="+mn-lt"/>
        <a:ea typeface="+mn-ea"/>
        <a:cs typeface="+mn-cs"/>
      </a:defRPr>
    </a:lvl8pPr>
    <a:lvl9pPr marL="3657049"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E7600-0B6E-46AF-AD4D-0FB5F1BC04E9}" type="slidenum">
              <a:rPr lang="en-US" smtClean="0"/>
              <a:t>3</a:t>
            </a:fld>
            <a:endParaRPr lang="en-US"/>
          </a:p>
        </p:txBody>
      </p:sp>
    </p:spTree>
    <p:extLst>
      <p:ext uri="{BB962C8B-B14F-4D97-AF65-F5344CB8AC3E}">
        <p14:creationId xmlns:p14="http://schemas.microsoft.com/office/powerpoint/2010/main" val="195612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E7600-0B6E-46AF-AD4D-0FB5F1BC04E9}" type="slidenum">
              <a:rPr lang="en-US" smtClean="0"/>
              <a:t>6</a:t>
            </a:fld>
            <a:endParaRPr lang="en-US"/>
          </a:p>
        </p:txBody>
      </p:sp>
    </p:spTree>
    <p:extLst>
      <p:ext uri="{BB962C8B-B14F-4D97-AF65-F5344CB8AC3E}">
        <p14:creationId xmlns:p14="http://schemas.microsoft.com/office/powerpoint/2010/main" val="28242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E7600-0B6E-46AF-AD4D-0FB5F1BC04E9}" type="slidenum">
              <a:rPr lang="en-US" smtClean="0"/>
              <a:t>11</a:t>
            </a:fld>
            <a:endParaRPr lang="en-US"/>
          </a:p>
        </p:txBody>
      </p:sp>
    </p:spTree>
    <p:extLst>
      <p:ext uri="{BB962C8B-B14F-4D97-AF65-F5344CB8AC3E}">
        <p14:creationId xmlns:p14="http://schemas.microsoft.com/office/powerpoint/2010/main" val="374178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E7600-0B6E-46AF-AD4D-0FB5F1BC04E9}" type="slidenum">
              <a:rPr lang="en-US" smtClean="0"/>
              <a:t>12</a:t>
            </a:fld>
            <a:endParaRPr lang="en-US"/>
          </a:p>
        </p:txBody>
      </p:sp>
    </p:spTree>
    <p:extLst>
      <p:ext uri="{BB962C8B-B14F-4D97-AF65-F5344CB8AC3E}">
        <p14:creationId xmlns:p14="http://schemas.microsoft.com/office/powerpoint/2010/main" val="22617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7" y="1735766"/>
            <a:ext cx="6425724" cy="3692490"/>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1" y="5570653"/>
            <a:ext cx="5669756" cy="256068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196554-B918-44F5-9AAF-3C467DB4EC4B}"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32084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6554-B918-44F5-9AAF-3C467DB4EC4B}"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57535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4677"/>
            <a:ext cx="1630055" cy="89881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9" y="564677"/>
            <a:ext cx="4795669" cy="8988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6554-B918-44F5-9AAF-3C467DB4EC4B}"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385371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6554-B918-44F5-9AAF-3C467DB4EC4B}"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383304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2" y="2644161"/>
            <a:ext cx="6520220" cy="4411837"/>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2" y="7097736"/>
            <a:ext cx="6520220" cy="2320081"/>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196554-B918-44F5-9AAF-3C467DB4EC4B}"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96189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23381"/>
            <a:ext cx="3212862" cy="6729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23381"/>
            <a:ext cx="3212862" cy="6729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196554-B918-44F5-9AAF-3C467DB4EC4B}"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0726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4678"/>
            <a:ext cx="6520220" cy="2050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599966"/>
            <a:ext cx="3198096" cy="1274203"/>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874168"/>
            <a:ext cx="3198096" cy="5698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7" y="2599966"/>
            <a:ext cx="3213847" cy="1274203"/>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874168"/>
            <a:ext cx="3213847" cy="5698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196554-B918-44F5-9AAF-3C467DB4EC4B}"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42151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196554-B918-44F5-9AAF-3C467DB4EC4B}"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95720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96554-B918-44F5-9AAF-3C467DB4EC4B}"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867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07072"/>
            <a:ext cx="2438192" cy="2474754"/>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8" y="1527082"/>
            <a:ext cx="3827085" cy="753719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181827"/>
            <a:ext cx="2438192" cy="589472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9A196554-B918-44F5-9AAF-3C467DB4EC4B}"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254788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07072"/>
            <a:ext cx="2438192" cy="2474754"/>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8" y="1527082"/>
            <a:ext cx="3827085" cy="753719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181827"/>
            <a:ext cx="2438192" cy="589472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9A196554-B918-44F5-9AAF-3C467DB4EC4B}"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55642-7235-48EE-9CDB-DC20B6B3425C}" type="slidenum">
              <a:rPr lang="en-US" smtClean="0"/>
              <a:t>‹#›</a:t>
            </a:fld>
            <a:endParaRPr lang="en-US"/>
          </a:p>
        </p:txBody>
      </p:sp>
    </p:spTree>
    <p:extLst>
      <p:ext uri="{BB962C8B-B14F-4D97-AF65-F5344CB8AC3E}">
        <p14:creationId xmlns:p14="http://schemas.microsoft.com/office/powerpoint/2010/main" val="17371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4678"/>
            <a:ext cx="6520220" cy="20500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9" y="2823381"/>
            <a:ext cx="6520220" cy="6729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9" y="9830275"/>
            <a:ext cx="1700927" cy="564676"/>
          </a:xfrm>
          <a:prstGeom prst="rect">
            <a:avLst/>
          </a:prstGeom>
        </p:spPr>
        <p:txBody>
          <a:bodyPr vert="horz" lIns="91440" tIns="45720" rIns="91440" bIns="45720" rtlCol="0" anchor="ctr"/>
          <a:lstStyle>
            <a:lvl1pPr algn="l">
              <a:defRPr sz="992">
                <a:solidFill>
                  <a:schemeClr val="tx1">
                    <a:tint val="82000"/>
                  </a:schemeClr>
                </a:solidFill>
              </a:defRPr>
            </a:lvl1pPr>
          </a:lstStyle>
          <a:p>
            <a:fld id="{9A196554-B918-44F5-9AAF-3C467DB4EC4B}" type="datetimeFigureOut">
              <a:rPr lang="en-US" smtClean="0"/>
              <a:t>11/22/2025</a:t>
            </a:fld>
            <a:endParaRPr lang="en-US"/>
          </a:p>
        </p:txBody>
      </p:sp>
      <p:sp>
        <p:nvSpPr>
          <p:cNvPr id="5" name="Footer Placeholder 4"/>
          <p:cNvSpPr>
            <a:spLocks noGrp="1"/>
          </p:cNvSpPr>
          <p:nvPr>
            <p:ph type="ftr" sz="quarter" idx="3"/>
          </p:nvPr>
        </p:nvSpPr>
        <p:spPr>
          <a:xfrm>
            <a:off x="2504144" y="9830275"/>
            <a:ext cx="2551390" cy="564676"/>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1" y="9830275"/>
            <a:ext cx="1700927" cy="564676"/>
          </a:xfrm>
          <a:prstGeom prst="rect">
            <a:avLst/>
          </a:prstGeom>
        </p:spPr>
        <p:txBody>
          <a:bodyPr vert="horz" lIns="91440" tIns="45720" rIns="91440" bIns="45720" rtlCol="0" anchor="ctr"/>
          <a:lstStyle>
            <a:lvl1pPr algn="r">
              <a:defRPr sz="992">
                <a:solidFill>
                  <a:schemeClr val="tx1">
                    <a:tint val="82000"/>
                  </a:schemeClr>
                </a:solidFill>
              </a:defRPr>
            </a:lvl1pPr>
          </a:lstStyle>
          <a:p>
            <a:fld id="{78955642-7235-48EE-9CDB-DC20B6B3425C}" type="slidenum">
              <a:rPr lang="en-US" smtClean="0"/>
              <a:t>‹#›</a:t>
            </a:fld>
            <a:endParaRPr lang="en-US"/>
          </a:p>
        </p:txBody>
      </p:sp>
    </p:spTree>
    <p:extLst>
      <p:ext uri="{BB962C8B-B14F-4D97-AF65-F5344CB8AC3E}">
        <p14:creationId xmlns:p14="http://schemas.microsoft.com/office/powerpoint/2010/main" val="3023396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coa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M7nY5bWX7DWMGL5G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a room with a ladder and a ladder&#10;&#10;AI-generated content may be incorrect.">
            <a:extLst>
              <a:ext uri="{FF2B5EF4-FFF2-40B4-BE49-F238E27FC236}">
                <a16:creationId xmlns:a16="http://schemas.microsoft.com/office/drawing/2014/main" id="{82CC4F4E-2BB4-8C23-5061-BE5F0425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94"/>
            <a:ext cx="7559675" cy="10693282"/>
          </a:xfrm>
          <a:prstGeom prst="rect">
            <a:avLst/>
          </a:prstGeom>
        </p:spPr>
      </p:pic>
      <p:sp>
        <p:nvSpPr>
          <p:cNvPr id="5" name="Content Placeholder 4">
            <a:extLst>
              <a:ext uri="{FF2B5EF4-FFF2-40B4-BE49-F238E27FC236}">
                <a16:creationId xmlns:a16="http://schemas.microsoft.com/office/drawing/2014/main" id="{1866FCA0-AA6A-F1D1-1B16-2CB8DF8A596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7288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6662-D149-17CB-5B6A-7DCB1D99E16C}"/>
              </a:ext>
            </a:extLst>
          </p:cNvPr>
          <p:cNvSpPr>
            <a:spLocks noGrp="1"/>
          </p:cNvSpPr>
          <p:nvPr>
            <p:ph type="title"/>
          </p:nvPr>
        </p:nvSpPr>
        <p:spPr>
          <a:xfrm>
            <a:off x="519727" y="1618623"/>
            <a:ext cx="6520220" cy="875072"/>
          </a:xfrm>
        </p:spPr>
        <p:txBody>
          <a:bodyPr>
            <a:normAutofit/>
          </a:bodyPr>
          <a:lstStyle/>
          <a:p>
            <a:pPr algn="ctr"/>
            <a:r>
              <a:rPr lang="fa-IR" sz="2800" b="1" dirty="0">
                <a:latin typeface="dana" panose="00000500000000000000" pitchFamily="2" charset="-78"/>
                <a:cs typeface="dana" panose="00000500000000000000" pitchFamily="2" charset="-78"/>
              </a:rPr>
              <a:t>دستور العمل آثار خوشنویسی </a:t>
            </a:r>
            <a:endParaRPr lang="en-US" sz="2800" b="1" dirty="0">
              <a:latin typeface="dana" panose="00000500000000000000" pitchFamily="2" charset="-78"/>
              <a:cs typeface="dana" panose="00000500000000000000" pitchFamily="2" charset="-78"/>
            </a:endParaRPr>
          </a:p>
        </p:txBody>
      </p:sp>
      <p:sp>
        <p:nvSpPr>
          <p:cNvPr id="3" name="Content Placeholder 2">
            <a:extLst>
              <a:ext uri="{FF2B5EF4-FFF2-40B4-BE49-F238E27FC236}">
                <a16:creationId xmlns:a16="http://schemas.microsoft.com/office/drawing/2014/main" id="{8393E877-8820-A576-9549-5B02491BDFED}"/>
              </a:ext>
            </a:extLst>
          </p:cNvPr>
          <p:cNvSpPr>
            <a:spLocks noGrp="1"/>
          </p:cNvSpPr>
          <p:nvPr>
            <p:ph idx="1"/>
          </p:nvPr>
        </p:nvSpPr>
        <p:spPr>
          <a:xfrm>
            <a:off x="519727" y="2605267"/>
            <a:ext cx="6520220" cy="6729465"/>
          </a:xfrm>
        </p:spPr>
        <p:txBody>
          <a:bodyPr>
            <a:normAutofit/>
          </a:bodyPr>
          <a:lstStyle/>
          <a:p>
            <a:pPr marL="285750" indent="-285750" algn="just" rtl="1">
              <a:lnSpc>
                <a:spcPct val="150000"/>
              </a:lnSpc>
            </a:pPr>
            <a:r>
              <a:rPr lang="fa-IR" sz="1800" dirty="0">
                <a:latin typeface="Dana" pitchFamily="2" charset="-78"/>
                <a:cs typeface="Dana" pitchFamily="2" charset="-78"/>
              </a:rPr>
              <a:t>آثار باید مرتبط با موضوع و محور های همایش باشند .</a:t>
            </a:r>
            <a:endParaRPr lang="en-US" sz="1800" dirty="0">
              <a:latin typeface="Dana" pitchFamily="2" charset="-78"/>
              <a:cs typeface="Dana" pitchFamily="2" charset="-78"/>
            </a:endParaRPr>
          </a:p>
          <a:p>
            <a:pPr marL="285750" indent="-285750" algn="just" rtl="1">
              <a:lnSpc>
                <a:spcPct val="150000"/>
              </a:lnSpc>
            </a:pPr>
            <a:r>
              <a:rPr lang="fa-IR" sz="1800" dirty="0">
                <a:latin typeface="Dana" pitchFamily="2" charset="-78"/>
                <a:cs typeface="Dana" pitchFamily="2" charset="-78"/>
              </a:rPr>
              <a:t>استفاده از برگه تذهیب در اندازه های </a:t>
            </a:r>
            <a:r>
              <a:rPr lang="en-US" sz="1800" dirty="0">
                <a:latin typeface="Dana" pitchFamily="2" charset="-78"/>
                <a:cs typeface="Dana" pitchFamily="2" charset="-78"/>
              </a:rPr>
              <a:t>A3</a:t>
            </a:r>
            <a:r>
              <a:rPr lang="fa-IR" sz="1800" dirty="0">
                <a:latin typeface="Dana" pitchFamily="2" charset="-78"/>
                <a:cs typeface="Dana" pitchFamily="2" charset="-78"/>
              </a:rPr>
              <a:t> </a:t>
            </a:r>
            <a:r>
              <a:rPr lang="en-US" sz="1800" dirty="0">
                <a:latin typeface="Dana" pitchFamily="2" charset="-78"/>
                <a:cs typeface="Dana" pitchFamily="2" charset="-78"/>
              </a:rPr>
              <a:t> </a:t>
            </a:r>
            <a:r>
              <a:rPr lang="fa-IR" sz="1800" dirty="0">
                <a:latin typeface="Dana" pitchFamily="2" charset="-78"/>
                <a:cs typeface="Dana" pitchFamily="2" charset="-78"/>
              </a:rPr>
              <a:t>یا 4</a:t>
            </a:r>
            <a:r>
              <a:rPr lang="en-US" sz="1800" dirty="0">
                <a:latin typeface="Dana" pitchFamily="2" charset="-78"/>
                <a:cs typeface="Dana" pitchFamily="2" charset="-78"/>
              </a:rPr>
              <a:t>A</a:t>
            </a:r>
            <a:r>
              <a:rPr lang="fa-IR" sz="1800" dirty="0">
                <a:latin typeface="Dana" pitchFamily="2" charset="-78"/>
                <a:cs typeface="Dana" pitchFamily="2" charset="-78"/>
              </a:rPr>
              <a:t> مجاز است.</a:t>
            </a:r>
            <a:endParaRPr lang="en-US" sz="1800" dirty="0">
              <a:latin typeface="Dana" pitchFamily="2" charset="-78"/>
              <a:cs typeface="Dana" pitchFamily="2" charset="-78"/>
            </a:endParaRPr>
          </a:p>
          <a:p>
            <a:pPr marL="285750" indent="-285750" algn="just" rtl="1">
              <a:lnSpc>
                <a:spcPct val="150000"/>
              </a:lnSpc>
            </a:pPr>
            <a:r>
              <a:rPr lang="fa-IR" sz="1800" dirty="0">
                <a:latin typeface="Dana" pitchFamily="2" charset="-78"/>
                <a:cs typeface="Dana" pitchFamily="2" charset="-78"/>
              </a:rPr>
              <a:t>محدودیتی در نوع خط وجود ندارد؛ هنرمندان می توانند آثار خود را در خطوط نستعلیق - شکسته نستعلیق- نسخ – ثلث- معلا ارسال کنند.</a:t>
            </a:r>
          </a:p>
          <a:p>
            <a:pPr marL="285750" indent="-285750" algn="just" rtl="1">
              <a:lnSpc>
                <a:spcPct val="150000"/>
              </a:lnSpc>
            </a:pPr>
            <a:r>
              <a:rPr lang="fa-IR" sz="1800" dirty="0">
                <a:latin typeface="Dana" pitchFamily="2" charset="-78"/>
                <a:cs typeface="Dana" pitchFamily="2" charset="-78"/>
              </a:rPr>
              <a:t>هر هنرمند می تواند حداکثر 3 اثر ارسال نماید.</a:t>
            </a:r>
          </a:p>
          <a:p>
            <a:pPr marL="285750" indent="-285750" algn="just" rtl="1">
              <a:lnSpc>
                <a:spcPct val="150000"/>
              </a:lnSpc>
            </a:pPr>
            <a:r>
              <a:rPr lang="fa-IR" sz="1800" dirty="0">
                <a:latin typeface="Dana" pitchFamily="2" charset="-78"/>
                <a:cs typeface="Dana" pitchFamily="2" charset="-78"/>
              </a:rPr>
              <a:t>محدودیتی در استفاده از تکنیك و رنگ وجود ندارد.</a:t>
            </a:r>
          </a:p>
          <a:p>
            <a:pPr marL="285750" indent="-285750" algn="just" rtl="1">
              <a:lnSpc>
                <a:spcPct val="150000"/>
              </a:lnSpc>
            </a:pPr>
            <a:r>
              <a:rPr lang="fa-IR" sz="1800" dirty="0">
                <a:latin typeface="Dana" pitchFamily="2" charset="-78"/>
                <a:cs typeface="Dana" pitchFamily="2" charset="-78"/>
              </a:rPr>
              <a:t>آثار باید اصل باشند و خسارات کپی یا بازتولید از آثار دیگر برعهده ی فرستنده می باشد.</a:t>
            </a:r>
          </a:p>
          <a:p>
            <a:pPr marL="0" indent="0" algn="just" rtl="1">
              <a:lnSpc>
                <a:spcPct val="150000"/>
              </a:lnSpc>
              <a:buNone/>
            </a:pPr>
            <a:endParaRPr lang="fa-IR" sz="1800" dirty="0">
              <a:latin typeface="Dana" pitchFamily="2" charset="-78"/>
              <a:cs typeface="Dana" pitchFamily="2" charset="-78"/>
            </a:endParaRPr>
          </a:p>
          <a:p>
            <a:pPr marL="285750" indent="-285750" algn="just" rtl="1">
              <a:lnSpc>
                <a:spcPct val="150000"/>
              </a:lnSpc>
            </a:pPr>
            <a:endParaRPr lang="en-US" sz="1800" dirty="0"/>
          </a:p>
        </p:txBody>
      </p:sp>
    </p:spTree>
    <p:extLst>
      <p:ext uri="{BB962C8B-B14F-4D97-AF65-F5344CB8AC3E}">
        <p14:creationId xmlns:p14="http://schemas.microsoft.com/office/powerpoint/2010/main" val="342488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37570-8DA3-DDD9-8A4E-02A9360BAE95}"/>
              </a:ext>
            </a:extLst>
          </p:cNvPr>
          <p:cNvSpPr>
            <a:spLocks noGrp="1"/>
          </p:cNvSpPr>
          <p:nvPr>
            <p:ph idx="1"/>
          </p:nvPr>
        </p:nvSpPr>
        <p:spPr>
          <a:xfrm>
            <a:off x="678364" y="2411306"/>
            <a:ext cx="6345583" cy="5642186"/>
          </a:xfrm>
        </p:spPr>
        <p:txBody>
          <a:bodyPr>
            <a:noAutofit/>
          </a:bodyPr>
          <a:lstStyle/>
          <a:p>
            <a:pPr lvl="0" algn="r" rtl="1">
              <a:lnSpc>
                <a:spcPct val="150000"/>
              </a:lnSpc>
            </a:pPr>
            <a:r>
              <a:rPr lang="ar-SA" sz="1600" dirty="0">
                <a:latin typeface="dana" panose="00000500000000000000" pitchFamily="2" charset="-78"/>
                <a:cs typeface="dana" panose="00000500000000000000" pitchFamily="2" charset="-78"/>
              </a:rPr>
              <a:t>ثبت اثر در سایت جشنواره صرفاً توسط کارگردان آن به‌عنوان نماینده قانونی اثر انجام می‌پذیرد</a:t>
            </a:r>
            <a:r>
              <a:rPr lang="en-US" sz="1600" dirty="0">
                <a:latin typeface="dana" panose="00000500000000000000" pitchFamily="2" charset="-78"/>
                <a:cs typeface="dana" panose="00000500000000000000" pitchFamily="2" charset="-78"/>
              </a:rPr>
              <a:t>.</a:t>
            </a:r>
          </a:p>
          <a:p>
            <a:pPr lvl="0" algn="r" rtl="1">
              <a:lnSpc>
                <a:spcPct val="150000"/>
              </a:lnSpc>
            </a:pPr>
            <a:r>
              <a:rPr lang="fa-IR" sz="1600" dirty="0">
                <a:latin typeface="dana" panose="00000500000000000000" pitchFamily="2" charset="-78"/>
                <a:cs typeface="dana" panose="00000500000000000000" pitchFamily="2" charset="-78"/>
              </a:rPr>
              <a:t>در صورت برگزیده شدن اثر، جایزه به کارگردان اثر تعلق خواهد گرفت.</a:t>
            </a:r>
            <a:endParaRPr lang="en-US" sz="1600" dirty="0">
              <a:latin typeface="dana" panose="00000500000000000000" pitchFamily="2" charset="-78"/>
              <a:cs typeface="dana" panose="00000500000000000000" pitchFamily="2" charset="-78"/>
            </a:endParaRPr>
          </a:p>
          <a:p>
            <a:pPr algn="r" rtl="1">
              <a:lnSpc>
                <a:spcPct val="160000"/>
              </a:lnSpc>
            </a:pPr>
            <a:r>
              <a:rPr lang="fa-IR" sz="1600" dirty="0">
                <a:latin typeface="dana" panose="00000500000000000000" pitchFamily="2" charset="-78"/>
                <a:cs typeface="dana" panose="00000500000000000000" pitchFamily="2" charset="-78"/>
              </a:rPr>
              <a:t>آثاری که فاقد استانداردهای فنی باشند از مرحله بازبینی حذف می شوند</a:t>
            </a:r>
            <a:r>
              <a:rPr lang="en-US" sz="1600" dirty="0">
                <a:latin typeface="dana" panose="00000500000000000000" pitchFamily="2" charset="-78"/>
                <a:cs typeface="dana" panose="00000500000000000000" pitchFamily="2" charset="-78"/>
              </a:rPr>
              <a:t> .</a:t>
            </a:r>
            <a:r>
              <a:rPr lang="fa-IR" sz="1600" dirty="0">
                <a:latin typeface="dana" panose="00000500000000000000" pitchFamily="2" charset="-78"/>
                <a:cs typeface="dana" panose="00000500000000000000" pitchFamily="2" charset="-78"/>
              </a:rPr>
              <a:t> </a:t>
            </a:r>
            <a:r>
              <a:rPr lang="ar-SA" sz="1600" dirty="0">
                <a:latin typeface="dana" panose="00000500000000000000" pitchFamily="2" charset="-78"/>
                <a:cs typeface="dana" panose="00000500000000000000" pitchFamily="2" charset="-78"/>
              </a:rPr>
              <a:t>در صورت نیاز و اطلاع‌رسانی از سوی دبیرخانه، آثار راه‌یافته به بخش نهایی جشنواره باید بر روی لوح فشرده</a:t>
            </a:r>
            <a:r>
              <a:rPr lang="en-US" sz="1600" dirty="0">
                <a:latin typeface="dana" panose="00000500000000000000" pitchFamily="2" charset="-78"/>
                <a:cs typeface="dana" panose="00000500000000000000" pitchFamily="2" charset="-78"/>
              </a:rPr>
              <a:t> (DVD/CD) </a:t>
            </a:r>
            <a:r>
              <a:rPr lang="ar-SA" sz="1600" dirty="0">
                <a:latin typeface="dana" panose="00000500000000000000" pitchFamily="2" charset="-78"/>
                <a:cs typeface="dana" panose="00000500000000000000" pitchFamily="2" charset="-78"/>
              </a:rPr>
              <a:t>یا فلش‌مموری به آدرس دبیرخانه ارسال شوند</a:t>
            </a:r>
            <a:r>
              <a:rPr lang="fa-IR" sz="1600" dirty="0">
                <a:latin typeface="dana" panose="00000500000000000000" pitchFamily="2" charset="-78"/>
                <a:cs typeface="dana" panose="00000500000000000000" pitchFamily="2" charset="-78"/>
              </a:rPr>
              <a:t>.</a:t>
            </a:r>
            <a:endParaRPr lang="en-US" sz="1600" dirty="0">
              <a:latin typeface="dana" panose="00000500000000000000" pitchFamily="2" charset="-78"/>
              <a:cs typeface="dana" panose="00000500000000000000" pitchFamily="2" charset="-78"/>
            </a:endParaRPr>
          </a:p>
          <a:p>
            <a:pPr algn="r" rtl="1">
              <a:lnSpc>
                <a:spcPct val="160000"/>
              </a:lnSpc>
            </a:pPr>
            <a:r>
              <a:rPr lang="fa-IR" sz="1600" dirty="0">
                <a:latin typeface="dana" panose="00000500000000000000" pitchFamily="2" charset="-78"/>
                <a:cs typeface="dana" panose="00000500000000000000" pitchFamily="2" charset="-78"/>
              </a:rPr>
              <a:t>تمام آثار ارسالی باید دارای عنوان باشند. ذکر نام تهیه کننده در آثار ارسالی ممنوع است.</a:t>
            </a:r>
            <a:endParaRPr lang="en-US" sz="1600" dirty="0">
              <a:latin typeface="dana" panose="00000500000000000000" pitchFamily="2" charset="-78"/>
              <a:cs typeface="dana" panose="00000500000000000000" pitchFamily="2" charset="-78"/>
            </a:endParaRPr>
          </a:p>
          <a:p>
            <a:pPr algn="r" rtl="1">
              <a:lnSpc>
                <a:spcPct val="160000"/>
              </a:lnSpc>
            </a:pPr>
            <a:r>
              <a:rPr lang="ar-SA" sz="1600" dirty="0">
                <a:latin typeface="dana" panose="00000500000000000000" pitchFamily="2" charset="-78"/>
                <a:cs typeface="dana" panose="00000500000000000000" pitchFamily="2" charset="-78"/>
              </a:rPr>
              <a:t>آثار باید با ایده‌های نوآورانه و به‌دور از هرگونه کپی‌برداری طراحی و تولید شوند</a:t>
            </a:r>
            <a:r>
              <a:rPr lang="en-US" sz="1600" dirty="0">
                <a:latin typeface="dana" panose="00000500000000000000" pitchFamily="2" charset="-78"/>
                <a:cs typeface="dana" panose="00000500000000000000" pitchFamily="2" charset="-78"/>
              </a:rPr>
              <a:t>.</a:t>
            </a:r>
          </a:p>
          <a:p>
            <a:pPr algn="r" rtl="1">
              <a:lnSpc>
                <a:spcPct val="160000"/>
              </a:lnSpc>
            </a:pPr>
            <a:r>
              <a:rPr lang="fa-IR" sz="1600" dirty="0">
                <a:latin typeface="dana" panose="00000500000000000000" pitchFamily="2" charset="-78"/>
                <a:cs typeface="dana" panose="00000500000000000000" pitchFamily="2" charset="-78"/>
              </a:rPr>
              <a:t>آثار حتما باید دارای تیتراژ (ابتدایی یا پایانی) باشند .</a:t>
            </a:r>
            <a:endParaRPr lang="en-US" sz="1600" dirty="0">
              <a:latin typeface="dana" panose="00000500000000000000" pitchFamily="2" charset="-78"/>
              <a:cs typeface="dana" panose="00000500000000000000" pitchFamily="2" charset="-78"/>
            </a:endParaRPr>
          </a:p>
          <a:p>
            <a:pPr algn="r" rtl="1">
              <a:lnSpc>
                <a:spcPct val="160000"/>
              </a:lnSpc>
            </a:pPr>
            <a:r>
              <a:rPr lang="fa-IR" sz="1600" dirty="0">
                <a:latin typeface="dana" panose="00000500000000000000" pitchFamily="2" charset="-78"/>
                <a:cs typeface="dana" panose="00000500000000000000" pitchFamily="2" charset="-78"/>
              </a:rPr>
              <a:t>دبیرخانه جشنواره مجازاست بنابر صلاح بخشی از یا تمامی اثر ارسالی را برای پخش در تبلیغات تلویزیونی و همچنین تهیه تیزر استفاده نماید.</a:t>
            </a:r>
          </a:p>
          <a:p>
            <a:pPr lvl="0" algn="r" rtl="1">
              <a:lnSpc>
                <a:spcPct val="150000"/>
              </a:lnSpc>
            </a:pPr>
            <a:endParaRPr lang="en-US" sz="1600" dirty="0">
              <a:latin typeface="dana" panose="00000500000000000000" pitchFamily="2" charset="-78"/>
              <a:cs typeface="dana" panose="00000500000000000000" pitchFamily="2" charset="-78"/>
            </a:endParaRPr>
          </a:p>
          <a:p>
            <a:pPr marL="0" indent="0" algn="ctr" rtl="1">
              <a:lnSpc>
                <a:spcPct val="150000"/>
              </a:lnSpc>
              <a:buNone/>
            </a:pPr>
            <a:endParaRPr lang="en-US" sz="1600" dirty="0">
              <a:latin typeface="dana" panose="00000500000000000000" pitchFamily="2" charset="-78"/>
              <a:cs typeface="dana" panose="00000500000000000000" pitchFamily="2" charset="-78"/>
            </a:endParaRPr>
          </a:p>
          <a:p>
            <a:pPr algn="r">
              <a:lnSpc>
                <a:spcPct val="150000"/>
              </a:lnSpc>
            </a:pPr>
            <a:endParaRPr lang="en-US" sz="1600" dirty="0">
              <a:latin typeface="dana" panose="00000500000000000000" pitchFamily="2" charset="-78"/>
              <a:cs typeface="dana" panose="00000500000000000000" pitchFamily="2" charset="-78"/>
            </a:endParaRPr>
          </a:p>
        </p:txBody>
      </p:sp>
      <p:sp>
        <p:nvSpPr>
          <p:cNvPr id="5" name="Title 4">
            <a:extLst>
              <a:ext uri="{FF2B5EF4-FFF2-40B4-BE49-F238E27FC236}">
                <a16:creationId xmlns:a16="http://schemas.microsoft.com/office/drawing/2014/main" id="{5B610ED6-302F-111A-1BCE-07285FAEF412}"/>
              </a:ext>
            </a:extLst>
          </p:cNvPr>
          <p:cNvSpPr>
            <a:spLocks noGrp="1"/>
          </p:cNvSpPr>
          <p:nvPr>
            <p:ph type="title"/>
          </p:nvPr>
        </p:nvSpPr>
        <p:spPr>
          <a:xfrm>
            <a:off x="815697" y="888766"/>
            <a:ext cx="5928280" cy="1663830"/>
          </a:xfrm>
        </p:spPr>
        <p:txBody>
          <a:bodyPr>
            <a:normAutofit/>
          </a:bodyPr>
          <a:lstStyle/>
          <a:p>
            <a:pPr algn="ctr" rtl="1"/>
            <a:r>
              <a:rPr lang="fa-IR" sz="2400" b="1" dirty="0">
                <a:latin typeface="dana" panose="00000500000000000000" pitchFamily="2" charset="-78"/>
                <a:cs typeface="dana" panose="00000500000000000000" pitchFamily="2" charset="-78"/>
              </a:rPr>
              <a:t> دستور العمل تولیدات ویدئویی </a:t>
            </a:r>
            <a:endParaRPr lang="en-US" sz="2400" b="1"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12225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89AF94-F35C-429C-0B93-2BC78432C771}"/>
              </a:ext>
            </a:extLst>
          </p:cNvPr>
          <p:cNvSpPr>
            <a:spLocks noGrp="1"/>
          </p:cNvSpPr>
          <p:nvPr>
            <p:ph idx="1"/>
          </p:nvPr>
        </p:nvSpPr>
        <p:spPr>
          <a:xfrm>
            <a:off x="519726" y="5873316"/>
            <a:ext cx="6520220" cy="7825646"/>
          </a:xfrm>
        </p:spPr>
        <p:txBody>
          <a:bodyPr>
            <a:normAutofit/>
          </a:bodyPr>
          <a:lstStyle/>
          <a:p>
            <a:pPr algn="r" rtl="1"/>
            <a:endParaRPr lang="en-US" sz="1600" b="1" dirty="0">
              <a:solidFill>
                <a:schemeClr val="tx1">
                  <a:lumMod val="95000"/>
                  <a:lumOff val="5000"/>
                </a:schemeClr>
              </a:solidFill>
              <a:latin typeface="dana" panose="00000500000000000000" pitchFamily="2" charset="-78"/>
              <a:cs typeface="dana" panose="00000500000000000000" pitchFamily="2" charset="-78"/>
            </a:endParaRPr>
          </a:p>
          <a:p>
            <a:pPr algn="just" rtl="1"/>
            <a:r>
              <a:rPr lang="fa-IR" sz="1600" b="1" dirty="0">
                <a:solidFill>
                  <a:schemeClr val="tx1">
                    <a:lumMod val="95000"/>
                    <a:lumOff val="5000"/>
                  </a:schemeClr>
                </a:solidFill>
                <a:latin typeface="dana" panose="00000500000000000000" pitchFamily="2" charset="-78"/>
                <a:cs typeface="dana" panose="00000500000000000000" pitchFamily="2" charset="-78"/>
              </a:rPr>
              <a:t>تذکر مهم: با توجه به تک مرحله ای بودن دریافت آثار و ارسال مستقیم آثار به دبیرخانه جشنواره، در صورت راهیابی هر اثر به بخش پایانی، فایل ارسال شده به دبیرخانه جشنواره برای داوری پایانی به نمایش درخواهد آمد؛ از این رو ضروری است شرکت کنندگان از ابتدا نسخه نهایی اثر را با کیفیت مناسب به دبیرخانه جشنواره ارسال نمایند.</a:t>
            </a:r>
            <a:endParaRPr lang="en-US" sz="1600" b="1" dirty="0">
              <a:solidFill>
                <a:schemeClr val="tx1">
                  <a:lumMod val="95000"/>
                  <a:lumOff val="5000"/>
                </a:schemeClr>
              </a:solidFill>
              <a:latin typeface="dana" panose="00000500000000000000" pitchFamily="2" charset="-78"/>
              <a:cs typeface="dana" panose="00000500000000000000" pitchFamily="2" charset="-78"/>
            </a:endParaRPr>
          </a:p>
          <a:p>
            <a:pPr algn="just" rtl="1"/>
            <a:endParaRPr lang="en-US" sz="1800" b="1" dirty="0">
              <a:solidFill>
                <a:schemeClr val="tx1">
                  <a:lumMod val="95000"/>
                  <a:lumOff val="5000"/>
                </a:schemeClr>
              </a:solidFill>
              <a:latin typeface="dana" panose="00000500000000000000" pitchFamily="2" charset="-78"/>
              <a:cs typeface="dana" panose="00000500000000000000" pitchFamily="2" charset="-78"/>
            </a:endParaRPr>
          </a:p>
          <a:p>
            <a:pPr marL="0" indent="0" algn="r" rtl="1">
              <a:buNone/>
            </a:pPr>
            <a:endParaRPr lang="en-US" sz="1800" dirty="0"/>
          </a:p>
        </p:txBody>
      </p:sp>
      <p:graphicFrame>
        <p:nvGraphicFramePr>
          <p:cNvPr id="7" name="Table 6">
            <a:extLst>
              <a:ext uri="{FF2B5EF4-FFF2-40B4-BE49-F238E27FC236}">
                <a16:creationId xmlns:a16="http://schemas.microsoft.com/office/drawing/2014/main" id="{7AA6148C-D3FA-FCB7-DB3F-F68F5C08C8A4}"/>
              </a:ext>
            </a:extLst>
          </p:cNvPr>
          <p:cNvGraphicFramePr>
            <a:graphicFrameLocks noGrp="1"/>
          </p:cNvGraphicFramePr>
          <p:nvPr>
            <p:extLst>
              <p:ext uri="{D42A27DB-BD31-4B8C-83A1-F6EECF244321}">
                <p14:modId xmlns:p14="http://schemas.microsoft.com/office/powerpoint/2010/main" val="1304243842"/>
              </p:ext>
            </p:extLst>
          </p:nvPr>
        </p:nvGraphicFramePr>
        <p:xfrm>
          <a:off x="361722" y="1751598"/>
          <a:ext cx="6836228" cy="3862107"/>
        </p:xfrm>
        <a:graphic>
          <a:graphicData uri="http://schemas.openxmlformats.org/drawingml/2006/table">
            <a:tbl>
              <a:tblPr firstRow="1" bandRow="1">
                <a:effectLst>
                  <a:innerShdw blurRad="152400" dist="88900" dir="4440000">
                    <a:prstClr val="black">
                      <a:alpha val="85000"/>
                    </a:prstClr>
                  </a:innerShdw>
                  <a:reflection blurRad="6350" stA="52000" endA="300" endPos="9000" dir="5400000" sy="-100000" algn="bl" rotWithShape="0"/>
                </a:effectLst>
                <a:tableStyleId>{18603FDC-E32A-4AB5-989C-0864C3EAD2B8}</a:tableStyleId>
              </a:tblPr>
              <a:tblGrid>
                <a:gridCol w="1709057">
                  <a:extLst>
                    <a:ext uri="{9D8B030D-6E8A-4147-A177-3AD203B41FA5}">
                      <a16:colId xmlns:a16="http://schemas.microsoft.com/office/drawing/2014/main" val="4065011296"/>
                    </a:ext>
                  </a:extLst>
                </a:gridCol>
                <a:gridCol w="1709057">
                  <a:extLst>
                    <a:ext uri="{9D8B030D-6E8A-4147-A177-3AD203B41FA5}">
                      <a16:colId xmlns:a16="http://schemas.microsoft.com/office/drawing/2014/main" val="571472355"/>
                    </a:ext>
                  </a:extLst>
                </a:gridCol>
                <a:gridCol w="1709057">
                  <a:extLst>
                    <a:ext uri="{9D8B030D-6E8A-4147-A177-3AD203B41FA5}">
                      <a16:colId xmlns:a16="http://schemas.microsoft.com/office/drawing/2014/main" val="1284782634"/>
                    </a:ext>
                  </a:extLst>
                </a:gridCol>
                <a:gridCol w="1709057">
                  <a:extLst>
                    <a:ext uri="{9D8B030D-6E8A-4147-A177-3AD203B41FA5}">
                      <a16:colId xmlns:a16="http://schemas.microsoft.com/office/drawing/2014/main" val="2372144510"/>
                    </a:ext>
                  </a:extLst>
                </a:gridCol>
              </a:tblGrid>
              <a:tr h="734289">
                <a:tc>
                  <a:txBody>
                    <a:bodyPr/>
                    <a:lstStyle/>
                    <a:p>
                      <a:pPr algn="ctr"/>
                      <a:r>
                        <a:rPr lang="fa-IR" sz="2000" b="1" dirty="0">
                          <a:solidFill>
                            <a:schemeClr val="accent1">
                              <a:lumMod val="20000"/>
                              <a:lumOff val="80000"/>
                            </a:schemeClr>
                          </a:solidFill>
                          <a:latin typeface="dana" panose="00000500000000000000" pitchFamily="2" charset="-78"/>
                          <a:cs typeface="dana" panose="00000500000000000000" pitchFamily="2" charset="-78"/>
                        </a:rPr>
                        <a:t>حجم آثار ارسالی</a:t>
                      </a:r>
                      <a:endParaRPr lang="en-US" sz="2000" b="1" dirty="0">
                        <a:solidFill>
                          <a:schemeClr val="accent1">
                            <a:lumMod val="20000"/>
                            <a:lumOff val="8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24486A"/>
                    </a:solidFill>
                  </a:tcPr>
                </a:tc>
                <a:tc>
                  <a:txBody>
                    <a:bodyPr/>
                    <a:lstStyle/>
                    <a:p>
                      <a:pPr algn="ctr"/>
                      <a:r>
                        <a:rPr lang="fa-IR" sz="2000" b="1" dirty="0">
                          <a:solidFill>
                            <a:schemeClr val="accent1">
                              <a:lumMod val="20000"/>
                              <a:lumOff val="80000"/>
                            </a:schemeClr>
                          </a:solidFill>
                          <a:latin typeface="dana" panose="00000500000000000000" pitchFamily="2" charset="-78"/>
                          <a:cs typeface="dana" panose="00000500000000000000" pitchFamily="2" charset="-78"/>
                        </a:rPr>
                        <a:t>کیفیت آثار </a:t>
                      </a:r>
                      <a:endParaRPr lang="en-US" sz="2000" b="1" dirty="0">
                        <a:solidFill>
                          <a:schemeClr val="accent1">
                            <a:lumMod val="20000"/>
                            <a:lumOff val="8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24486A"/>
                    </a:solidFill>
                  </a:tcPr>
                </a:tc>
                <a:tc>
                  <a:txBody>
                    <a:bodyPr/>
                    <a:lstStyle/>
                    <a:p>
                      <a:pPr algn="ctr"/>
                      <a:r>
                        <a:rPr lang="fa-IR" sz="2000" b="1" dirty="0">
                          <a:solidFill>
                            <a:schemeClr val="accent1">
                              <a:lumMod val="20000"/>
                              <a:lumOff val="80000"/>
                            </a:schemeClr>
                          </a:solidFill>
                          <a:latin typeface="dana" panose="00000500000000000000" pitchFamily="2" charset="-78"/>
                          <a:cs typeface="dana" panose="00000500000000000000" pitchFamily="2" charset="-78"/>
                        </a:rPr>
                        <a:t>مدت زمان اثر </a:t>
                      </a:r>
                      <a:endParaRPr lang="en-US" sz="2000" b="1" dirty="0">
                        <a:solidFill>
                          <a:schemeClr val="accent1">
                            <a:lumMod val="20000"/>
                            <a:lumOff val="8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24486A"/>
                    </a:solidFill>
                  </a:tcPr>
                </a:tc>
                <a:tc>
                  <a:txBody>
                    <a:bodyPr/>
                    <a:lstStyle/>
                    <a:p>
                      <a:pPr algn="ctr"/>
                      <a:r>
                        <a:rPr lang="fa-IR" sz="2000" b="1" dirty="0">
                          <a:solidFill>
                            <a:schemeClr val="accent1">
                              <a:lumMod val="20000"/>
                              <a:lumOff val="80000"/>
                            </a:schemeClr>
                          </a:solidFill>
                          <a:latin typeface="dana" panose="00000500000000000000" pitchFamily="2" charset="-78"/>
                          <a:cs typeface="dana" panose="00000500000000000000" pitchFamily="2" charset="-78"/>
                        </a:rPr>
                        <a:t>نوع </a:t>
                      </a:r>
                      <a:r>
                        <a:rPr lang="fa-IR" sz="2000" b="1">
                          <a:solidFill>
                            <a:schemeClr val="accent1">
                              <a:lumMod val="20000"/>
                              <a:lumOff val="80000"/>
                            </a:schemeClr>
                          </a:solidFill>
                          <a:latin typeface="dana" panose="00000500000000000000" pitchFamily="2" charset="-78"/>
                          <a:cs typeface="dana" panose="00000500000000000000" pitchFamily="2" charset="-78"/>
                        </a:rPr>
                        <a:t>اثر</a:t>
                      </a:r>
                      <a:r>
                        <a:rPr lang="en-US" sz="2000" b="1">
                          <a:solidFill>
                            <a:schemeClr val="accent1">
                              <a:lumMod val="20000"/>
                              <a:lumOff val="80000"/>
                            </a:schemeClr>
                          </a:solidFill>
                          <a:latin typeface="dana" panose="00000500000000000000" pitchFamily="2" charset="-78"/>
                          <a:cs typeface="dana" panose="00000500000000000000" pitchFamily="2" charset="-78"/>
                        </a:rPr>
                        <a:t>   </a:t>
                      </a:r>
                    </a:p>
                    <a:p>
                      <a:pPr algn="ctr"/>
                      <a:endParaRPr lang="en-US" sz="2000" b="1" dirty="0">
                        <a:solidFill>
                          <a:schemeClr val="accent1">
                            <a:lumMod val="20000"/>
                            <a:lumOff val="8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24486A"/>
                    </a:solidFill>
                  </a:tcPr>
                </a:tc>
                <a:extLst>
                  <a:ext uri="{0D108BD9-81ED-4DB2-BD59-A6C34878D82A}">
                    <a16:rowId xmlns:a16="http://schemas.microsoft.com/office/drawing/2014/main" val="331425828"/>
                  </a:ext>
                </a:extLst>
              </a:tr>
              <a:tr h="871283">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100 مگابایت</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 720 در 1280 پیکسل</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1 تا3 دقیقه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انیمیشن و موشن گرافی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extLst>
                  <a:ext uri="{0D108BD9-81ED-4DB2-BD59-A6C34878D82A}">
                    <a16:rowId xmlns:a16="http://schemas.microsoft.com/office/drawing/2014/main" val="3912433824"/>
                  </a:ext>
                </a:extLst>
              </a:tr>
              <a:tr h="1504357">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200 مگابایت</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 720 در 1280 پیکسل</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lnSpc>
                          <a:spcPct val="150000"/>
                        </a:lnSpc>
                      </a:pPr>
                      <a:r>
                        <a:rPr lang="fa-IR" sz="1800" b="1" dirty="0">
                          <a:solidFill>
                            <a:schemeClr val="tx2">
                              <a:lumMod val="90000"/>
                              <a:lumOff val="10000"/>
                            </a:schemeClr>
                          </a:solidFill>
                          <a:latin typeface="dana" panose="00000500000000000000" pitchFamily="2" charset="-78"/>
                          <a:cs typeface="dana" panose="00000500000000000000" pitchFamily="2" charset="-78"/>
                        </a:rPr>
                        <a:t>حداکثر تا 15 دقیقه به همراه تیتراژ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endParaRPr lang="en-US" sz="1800" b="1" dirty="0">
                        <a:solidFill>
                          <a:schemeClr val="tx2">
                            <a:lumMod val="90000"/>
                            <a:lumOff val="10000"/>
                          </a:schemeClr>
                        </a:solidFill>
                        <a:latin typeface="dana" panose="00000500000000000000" pitchFamily="2" charset="-78"/>
                        <a:cs typeface="dana" panose="00000500000000000000" pitchFamily="2" charset="-78"/>
                      </a:endParaRPr>
                    </a:p>
                    <a:p>
                      <a:pPr algn="justLow" rtl="1"/>
                      <a:endParaRPr lang="en-US" sz="1800" b="1" dirty="0">
                        <a:solidFill>
                          <a:schemeClr val="tx2">
                            <a:lumMod val="90000"/>
                            <a:lumOff val="10000"/>
                          </a:schemeClr>
                        </a:solidFill>
                        <a:latin typeface="dana" panose="00000500000000000000" pitchFamily="2" charset="-78"/>
                        <a:cs typeface="dana" panose="00000500000000000000" pitchFamily="2" charset="-78"/>
                      </a:endParaRPr>
                    </a:p>
                    <a:p>
                      <a:pPr algn="justLow" rtl="1"/>
                      <a:r>
                        <a:rPr lang="en-US" sz="1800" b="1" dirty="0">
                          <a:solidFill>
                            <a:schemeClr val="tx2">
                              <a:lumMod val="90000"/>
                              <a:lumOff val="10000"/>
                            </a:schemeClr>
                          </a:solidFill>
                          <a:latin typeface="dana" panose="00000500000000000000" pitchFamily="2" charset="-78"/>
                          <a:cs typeface="dana" panose="00000500000000000000" pitchFamily="2" charset="-78"/>
                        </a:rPr>
                        <a:t>    </a:t>
                      </a:r>
                      <a:r>
                        <a:rPr lang="fa-IR" sz="1800" b="1" dirty="0">
                          <a:solidFill>
                            <a:schemeClr val="tx2">
                              <a:lumMod val="90000"/>
                              <a:lumOff val="10000"/>
                            </a:schemeClr>
                          </a:solidFill>
                          <a:latin typeface="dana" panose="00000500000000000000" pitchFamily="2" charset="-78"/>
                          <a:cs typeface="dana" panose="00000500000000000000" pitchFamily="2" charset="-78"/>
                        </a:rPr>
                        <a:t>فیلم کوتاه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extLst>
                  <a:ext uri="{0D108BD9-81ED-4DB2-BD59-A6C34878D82A}">
                    <a16:rowId xmlns:a16="http://schemas.microsoft.com/office/drawing/2014/main" val="673800666"/>
                  </a:ext>
                </a:extLst>
              </a:tr>
              <a:tr h="752178">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50 تا 200 مگابایت</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1920 در 1080 پیکسل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endParaRPr lang="en-US" sz="1800" b="1" dirty="0">
                        <a:solidFill>
                          <a:schemeClr val="tx2">
                            <a:lumMod val="90000"/>
                            <a:lumOff val="10000"/>
                          </a:schemeClr>
                        </a:solidFill>
                        <a:latin typeface="dana" panose="00000500000000000000" pitchFamily="2" charset="-78"/>
                        <a:cs typeface="dana" panose="00000500000000000000" pitchFamily="2" charset="-78"/>
                      </a:endParaRPr>
                    </a:p>
                    <a:p>
                      <a:pPr algn="justLow" rtl="1"/>
                      <a:r>
                        <a:rPr lang="fa-IR" sz="1800" b="1" dirty="0">
                          <a:solidFill>
                            <a:schemeClr val="tx2">
                              <a:lumMod val="90000"/>
                              <a:lumOff val="10000"/>
                            </a:schemeClr>
                          </a:solidFill>
                          <a:latin typeface="dana" panose="00000500000000000000" pitchFamily="2" charset="-78"/>
                          <a:cs typeface="dana" panose="00000500000000000000" pitchFamily="2" charset="-78"/>
                        </a:rPr>
                        <a:t>حداکثر 5 دقیقه</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tc>
                  <a:txBody>
                    <a:bodyPr/>
                    <a:lstStyle/>
                    <a:p>
                      <a:pPr algn="justLow" rtl="1"/>
                      <a:r>
                        <a:rPr lang="en-US" sz="1800" b="1" dirty="0">
                          <a:solidFill>
                            <a:schemeClr val="tx2">
                              <a:lumMod val="90000"/>
                              <a:lumOff val="10000"/>
                            </a:schemeClr>
                          </a:solidFill>
                          <a:latin typeface="dana" panose="00000500000000000000" pitchFamily="2" charset="-78"/>
                          <a:cs typeface="dana" panose="00000500000000000000" pitchFamily="2" charset="-78"/>
                        </a:rPr>
                        <a:t>      </a:t>
                      </a:r>
                    </a:p>
                    <a:p>
                      <a:pPr algn="justLow" rtl="1"/>
                      <a:r>
                        <a:rPr lang="en-US" sz="1800" b="1" dirty="0">
                          <a:solidFill>
                            <a:schemeClr val="tx2">
                              <a:lumMod val="90000"/>
                              <a:lumOff val="10000"/>
                            </a:schemeClr>
                          </a:solidFill>
                          <a:latin typeface="dana" panose="00000500000000000000" pitchFamily="2" charset="-78"/>
                          <a:cs typeface="dana" panose="00000500000000000000" pitchFamily="2" charset="-78"/>
                        </a:rPr>
                        <a:t>      </a:t>
                      </a:r>
                      <a:r>
                        <a:rPr lang="fa-IR" sz="1800" b="1" dirty="0">
                          <a:solidFill>
                            <a:schemeClr val="tx2">
                              <a:lumMod val="90000"/>
                              <a:lumOff val="10000"/>
                            </a:schemeClr>
                          </a:solidFill>
                          <a:latin typeface="dana" panose="00000500000000000000" pitchFamily="2" charset="-78"/>
                          <a:cs typeface="dana" panose="00000500000000000000" pitchFamily="2" charset="-78"/>
                        </a:rPr>
                        <a:t>نماهنگ     </a:t>
                      </a:r>
                      <a:endParaRPr lang="en-US" sz="1800" b="1" dirty="0">
                        <a:solidFill>
                          <a:schemeClr val="tx2">
                            <a:lumMod val="90000"/>
                            <a:lumOff val="10000"/>
                          </a:schemeClr>
                        </a:solidFill>
                        <a:latin typeface="dana" panose="00000500000000000000" pitchFamily="2" charset="-78"/>
                        <a:cs typeface="dana" panose="00000500000000000000" pitchFamily="2" charset="-78"/>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EEE8E3"/>
                    </a:solidFill>
                  </a:tcPr>
                </a:tc>
                <a:extLst>
                  <a:ext uri="{0D108BD9-81ED-4DB2-BD59-A6C34878D82A}">
                    <a16:rowId xmlns:a16="http://schemas.microsoft.com/office/drawing/2014/main" val="1545605366"/>
                  </a:ext>
                </a:extLst>
              </a:tr>
            </a:tbl>
          </a:graphicData>
        </a:graphic>
      </p:graphicFrame>
    </p:spTree>
    <p:extLst>
      <p:ext uri="{BB962C8B-B14F-4D97-AF65-F5344CB8AC3E}">
        <p14:creationId xmlns:p14="http://schemas.microsoft.com/office/powerpoint/2010/main" val="183245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11DD-48D3-C92A-D7F0-49849285A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35661-D920-596B-1ABE-E5690ED9FD56}"/>
              </a:ext>
            </a:extLst>
          </p:cNvPr>
          <p:cNvSpPr>
            <a:spLocks noGrp="1"/>
          </p:cNvSpPr>
          <p:nvPr>
            <p:ph type="ctrTitle"/>
          </p:nvPr>
        </p:nvSpPr>
        <p:spPr>
          <a:xfrm>
            <a:off x="837157" y="1184362"/>
            <a:ext cx="6179900" cy="738988"/>
          </a:xfrm>
        </p:spPr>
        <p:txBody>
          <a:bodyPr>
            <a:normAutofit/>
          </a:bodyPr>
          <a:lstStyle/>
          <a:p>
            <a:r>
              <a:rPr lang="fa-IR" sz="2400" b="1" dirty="0">
                <a:latin typeface="dana" panose="00000500000000000000" pitchFamily="2" charset="-78"/>
                <a:cs typeface="dana" panose="00000500000000000000" pitchFamily="2" charset="-78"/>
              </a:rPr>
              <a:t>مقدمه</a:t>
            </a:r>
            <a:endParaRPr lang="en-US" b="1"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48384AFC-F515-9446-4CE0-77301E193880}"/>
              </a:ext>
            </a:extLst>
          </p:cNvPr>
          <p:cNvSpPr>
            <a:spLocks noGrp="1"/>
          </p:cNvSpPr>
          <p:nvPr>
            <p:ph type="subTitle" idx="1"/>
          </p:nvPr>
        </p:nvSpPr>
        <p:spPr>
          <a:xfrm>
            <a:off x="1174284" y="1765329"/>
            <a:ext cx="5505651" cy="7075430"/>
          </a:xfrm>
        </p:spPr>
        <p:txBody>
          <a:bodyPr>
            <a:normAutofit fontScale="77500" lnSpcReduction="20000"/>
          </a:bodyPr>
          <a:lstStyle/>
          <a:p>
            <a:pPr algn="r" rtl="1">
              <a:lnSpc>
                <a:spcPct val="150000"/>
              </a:lnSpc>
            </a:pPr>
            <a:endParaRPr lang="fa-IR" sz="1700" b="1" dirty="0">
              <a:latin typeface="dana" panose="00000500000000000000" pitchFamily="2" charset="-78"/>
              <a:cs typeface="dana" panose="00000500000000000000" pitchFamily="2" charset="-78"/>
            </a:endParaRPr>
          </a:p>
          <a:p>
            <a:pPr algn="r" rtl="1">
              <a:lnSpc>
                <a:spcPct val="150000"/>
              </a:lnSpc>
            </a:pPr>
            <a:r>
              <a:rPr lang="fa-IR" sz="1700" b="1" dirty="0">
                <a:latin typeface="dana" panose="00000500000000000000" pitchFamily="2" charset="-78"/>
                <a:cs typeface="dana" panose="00000500000000000000" pitchFamily="2" charset="-78"/>
              </a:rPr>
              <a:t>ابونصر فارابی : </a:t>
            </a:r>
            <a:r>
              <a:rPr lang="fa-IR" sz="1600" b="1" dirty="0">
                <a:latin typeface="dana" panose="00000500000000000000" pitchFamily="2" charset="-78"/>
                <a:cs typeface="dana" panose="00000500000000000000" pitchFamily="2" charset="-78"/>
              </a:rPr>
              <a:t>علم باید در خدمت کمال نفس انسان و نظم و عدالت اجتماعی باشد؛ و جامعه‌ای ایده‌آل است که در آن حکمت، علم و فضیلت مقدم بر ثروت و قدرت‌اند. </a:t>
            </a:r>
          </a:p>
          <a:p>
            <a:pPr algn="r" rtl="1">
              <a:lnSpc>
                <a:spcPct val="150000"/>
              </a:lnSpc>
            </a:pPr>
            <a:endParaRPr lang="en-US" sz="1600" dirty="0">
              <a:latin typeface="dana" panose="00000500000000000000" pitchFamily="2" charset="-78"/>
              <a:cs typeface="dana" panose="00000500000000000000" pitchFamily="2" charset="-78"/>
            </a:endParaRPr>
          </a:p>
          <a:p>
            <a:pPr marL="285750" indent="-285750" algn="r" rtl="1">
              <a:lnSpc>
                <a:spcPct val="150000"/>
              </a:lnSpc>
              <a:buFont typeface="Arial" panose="020B0604020202020204" pitchFamily="34" charset="0"/>
              <a:buChar char="•"/>
            </a:pPr>
            <a:r>
              <a:rPr lang="fa-IR" sz="1500" b="1" dirty="0">
                <a:latin typeface="dana" panose="00000500000000000000" pitchFamily="2" charset="-78"/>
                <a:cs typeface="dana" panose="00000500000000000000" pitchFamily="2" charset="-78"/>
              </a:rPr>
              <a:t>نخستین کنگره ی بین المللی مقابله با آپارتاید علمی برگزار می کند :</a:t>
            </a:r>
          </a:p>
          <a:p>
            <a:pPr marL="285750" indent="-285750" algn="r" rtl="1">
              <a:lnSpc>
                <a:spcPct val="150000"/>
              </a:lnSpc>
              <a:buFont typeface="Arial" panose="020B0604020202020204" pitchFamily="34" charset="0"/>
              <a:buChar char="•"/>
            </a:pPr>
            <a:r>
              <a:rPr lang="fa-IR" sz="1500" dirty="0">
                <a:latin typeface="dana" panose="00000500000000000000" pitchFamily="2" charset="-78"/>
                <a:cs typeface="dana" panose="00000500000000000000" pitchFamily="2" charset="-78"/>
              </a:rPr>
              <a:t>آغاز می‌کنیم تا صدای فریادهای خاموشی باشیم که گوش جهان را پر کرده‌اند، اما هرگز شنیده نشده‌اند. در جهانی که علم باید پلی باشد به‌سوی آینده‌ای روشن، گاه به ابزاری در خدمت تبعیض، استعمار و سلطه‌جویی بدل شده است؛ علمی که از دستان پُرمهر انسانیت رها شده و در چنگال‌های آلوده‌ی سیاست اسیر گشته است. </a:t>
            </a:r>
          </a:p>
          <a:p>
            <a:pPr marL="285750" indent="-285750" algn="r" rtl="1">
              <a:lnSpc>
                <a:spcPct val="150000"/>
              </a:lnSpc>
              <a:buFont typeface="Arial" panose="020B0604020202020204" pitchFamily="34" charset="0"/>
              <a:buChar char="•"/>
            </a:pPr>
            <a:r>
              <a:rPr lang="fa-IR" sz="1500" b="1" dirty="0">
                <a:latin typeface="dana" panose="00000500000000000000" pitchFamily="2" charset="-78"/>
                <a:cs typeface="dana" panose="00000500000000000000" pitchFamily="2" charset="-78"/>
              </a:rPr>
              <a:t>جشنواره روایت یک تبعیض  </a:t>
            </a:r>
            <a:r>
              <a:rPr lang="fa-IR" sz="1500" dirty="0">
                <a:latin typeface="dana" panose="00000500000000000000" pitchFamily="2" charset="-78"/>
                <a:cs typeface="dana" panose="00000500000000000000" pitchFamily="2" charset="-78"/>
              </a:rPr>
              <a:t>با شعار «</a:t>
            </a:r>
            <a:r>
              <a:rPr lang="fa-IR" sz="1500" b="1" dirty="0">
                <a:latin typeface="dana" panose="00000500000000000000" pitchFamily="2" charset="-78"/>
                <a:cs typeface="dana" panose="00000500000000000000" pitchFamily="2" charset="-78"/>
              </a:rPr>
              <a:t>علم در خدمت صلح و توسعه</a:t>
            </a:r>
            <a:r>
              <a:rPr lang="fa-IR" sz="1500" dirty="0">
                <a:latin typeface="dana" panose="00000500000000000000" pitchFamily="2" charset="-78"/>
                <a:cs typeface="dana" panose="00000500000000000000" pitchFamily="2" charset="-78"/>
              </a:rPr>
              <a:t>» تلاشی است اگرچه کوچک، اما پایدار با هدف بازنمایی وضعیت ناعادلانه‌ی جهان علم و دانش. </a:t>
            </a:r>
          </a:p>
          <a:p>
            <a:pPr marL="285750" indent="-285750" algn="r" rtl="1">
              <a:lnSpc>
                <a:spcPct val="150000"/>
              </a:lnSpc>
              <a:buFont typeface="Arial" panose="020B0604020202020204" pitchFamily="34" charset="0"/>
              <a:buChar char="•"/>
            </a:pPr>
            <a:r>
              <a:rPr lang="fa-IR" sz="1500" dirty="0">
                <a:latin typeface="dana" panose="00000500000000000000" pitchFamily="2" charset="-78"/>
                <a:cs typeface="dana" panose="00000500000000000000" pitchFamily="2" charset="-78"/>
              </a:rPr>
              <a:t>ما با بهره‌گیری از زبان شیوای هنر و به یاری اندیشه‌های بلند هنرمندان و ایده‌پردازان خلاق، به بازنمایی ابعاد گوناگون این بی‌عدالتی علمی می‌پردازیم و بار دیگر چشم‌انتظار جهانی عادلانه برمی‌خیزیم. </a:t>
            </a:r>
          </a:p>
          <a:p>
            <a:pPr marL="285750" indent="-285750" algn="r" rtl="1">
              <a:lnSpc>
                <a:spcPct val="150000"/>
              </a:lnSpc>
              <a:buFont typeface="Arial" panose="020B0604020202020204" pitchFamily="34" charset="0"/>
              <a:buChar char="•"/>
            </a:pPr>
            <a:r>
              <a:rPr lang="fa-IR" sz="1500" dirty="0">
                <a:latin typeface="dana" panose="00000500000000000000" pitchFamily="2" charset="-78"/>
                <a:cs typeface="dana" panose="00000500000000000000" pitchFamily="2" charset="-78"/>
              </a:rPr>
              <a:t>امید است این جشنواره بستری باشد برای تقویت پیوند میان جامعه‌ی هنری و جامعه‌ی علمی و آغازی بر همکاری‌های سازنده و ثمربخش در مسیر روشن‌سازی و مقابله با نابرابری‌های پنهان در عرصه‌ی علم و دانش.</a:t>
            </a:r>
          </a:p>
          <a:p>
            <a:pPr marL="285750" indent="-285750" algn="r" rtl="1">
              <a:lnSpc>
                <a:spcPct val="150000"/>
              </a:lnSpc>
              <a:buFont typeface="Arial" panose="020B0604020202020204" pitchFamily="34" charset="0"/>
              <a:buChar char="•"/>
            </a:pPr>
            <a:r>
              <a:rPr lang="fa-IR" sz="1500" dirty="0">
                <a:latin typeface="dana" panose="00000500000000000000" pitchFamily="2" charset="-78"/>
                <a:cs typeface="dana" panose="00000500000000000000" pitchFamily="2" charset="-78"/>
              </a:rPr>
              <a:t> از تمامی هنرمندان و ایده‌پردازان پرشور و دغدغه‌مند دعوت به عمل می‌آید تا آثار خلاقانه‌ی خود را در چارچوب محورهای این جشنواره ارائه دهند و ما را در این حرکت علمی_فرهنگی همراهی کنند.</a:t>
            </a:r>
          </a:p>
          <a:p>
            <a:pPr algn="r" rtl="1">
              <a:lnSpc>
                <a:spcPct val="150000"/>
              </a:lnSpc>
            </a:pPr>
            <a:r>
              <a:rPr lang="fa-IR" sz="1500" b="1" dirty="0">
                <a:latin typeface="dana" panose="00000500000000000000" pitchFamily="2" charset="-78"/>
                <a:cs typeface="dana" panose="00000500000000000000" pitchFamily="2" charset="-78"/>
              </a:rPr>
              <a:t> این جشنواره، بخشی از برنامه‌های جانبی </a:t>
            </a:r>
            <a:r>
              <a:rPr lang="fa-IR" sz="1500" b="1" dirty="0">
                <a:latin typeface="dana" panose="00000500000000000000" pitchFamily="2" charset="-78"/>
                <a:cs typeface="dana" panose="00000500000000000000" pitchFamily="2" charset="-78"/>
                <a:hlinkClick r:id="rId2"/>
              </a:rPr>
              <a:t>نخستین کنگره بین‌المللی مقابله با آپارتاید علمی </a:t>
            </a:r>
            <a:r>
              <a:rPr lang="fa-IR" sz="1500" b="1" dirty="0">
                <a:latin typeface="dana" panose="00000500000000000000" pitchFamily="2" charset="-78"/>
                <a:cs typeface="dana" panose="00000500000000000000" pitchFamily="2" charset="-78"/>
              </a:rPr>
              <a:t>میباشد.</a:t>
            </a:r>
            <a:endParaRPr lang="en-US" sz="1700" b="1"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268420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A0B3-4FBC-0EA8-FEA4-168D00347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B1299-6A61-9A0B-1814-40F2EA6EF81C}"/>
              </a:ext>
            </a:extLst>
          </p:cNvPr>
          <p:cNvSpPr>
            <a:spLocks noGrp="1"/>
          </p:cNvSpPr>
          <p:nvPr>
            <p:ph type="ctrTitle"/>
          </p:nvPr>
        </p:nvSpPr>
        <p:spPr>
          <a:xfrm>
            <a:off x="397022" y="1132997"/>
            <a:ext cx="6749812" cy="1321759"/>
          </a:xfrm>
        </p:spPr>
        <p:txBody>
          <a:bodyPr>
            <a:noAutofit/>
          </a:bodyPr>
          <a:lstStyle/>
          <a:p>
            <a:pPr rtl="1"/>
            <a:r>
              <a:rPr lang="fa-IR" sz="2400" b="1" dirty="0">
                <a:latin typeface="dana" panose="00000500000000000000" pitchFamily="2" charset="-78"/>
                <a:cs typeface="dana" panose="00000500000000000000" pitchFamily="2" charset="-78"/>
              </a:rPr>
              <a:t>محور های جشنواره</a:t>
            </a:r>
            <a:br>
              <a:rPr lang="fa-IR" sz="2400" b="1" dirty="0">
                <a:latin typeface="dana" panose="00000500000000000000" pitchFamily="2" charset="-78"/>
                <a:cs typeface="dana" panose="00000500000000000000" pitchFamily="2" charset="-78"/>
              </a:rPr>
            </a:br>
            <a:br>
              <a:rPr lang="en-US" sz="2000" b="1" dirty="0">
                <a:latin typeface="dana" panose="00000500000000000000" pitchFamily="2" charset="-78"/>
                <a:cs typeface="dana" panose="00000500000000000000" pitchFamily="2" charset="-78"/>
              </a:rPr>
            </a:br>
            <a:r>
              <a:rPr lang="fa-IR" sz="2000" b="1" dirty="0">
                <a:latin typeface="dana" panose="00000500000000000000" pitchFamily="2" charset="-78"/>
                <a:cs typeface="dana" panose="00000500000000000000" pitchFamily="2" charset="-78"/>
              </a:rPr>
              <a:t>« علم در خدمت صلح و توسعه »</a:t>
            </a:r>
            <a:endParaRPr lang="en-US" sz="2000"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2FA7B97F-67A8-5F2E-9077-841F325154D8}"/>
              </a:ext>
            </a:extLst>
          </p:cNvPr>
          <p:cNvSpPr>
            <a:spLocks noGrp="1"/>
          </p:cNvSpPr>
          <p:nvPr>
            <p:ph type="subTitle" idx="1"/>
          </p:nvPr>
        </p:nvSpPr>
        <p:spPr>
          <a:xfrm>
            <a:off x="-160867" y="2373842"/>
            <a:ext cx="7323520" cy="5614988"/>
          </a:xfrm>
        </p:spPr>
        <p:txBody>
          <a:bodyPr>
            <a:normAutofit/>
          </a:bodyPr>
          <a:lstStyle/>
          <a:p>
            <a:pPr marL="457200" indent="-45720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حد و</a:t>
            </a:r>
            <a:r>
              <a:rPr lang="en-US" sz="1400" b="1" dirty="0">
                <a:latin typeface="dana" panose="00000500000000000000" pitchFamily="2" charset="-78"/>
                <a:cs typeface="dana" panose="00000500000000000000" pitchFamily="2" charset="-78"/>
              </a:rPr>
              <a:t> </a:t>
            </a:r>
            <a:r>
              <a:rPr lang="fa-IR" sz="1400" b="1" dirty="0">
                <a:latin typeface="dana" panose="00000500000000000000" pitchFamily="2" charset="-78"/>
                <a:cs typeface="dana" panose="00000500000000000000" pitchFamily="2" charset="-78"/>
              </a:rPr>
              <a:t>مرزی برای علم و دانش وجود ندارد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علم در خدمت انسانیت، یا سیاست و قدرت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تحریم ،سدی برای ورود دانش و تکنولوژی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ar-SA" sz="1400" b="1" dirty="0">
                <a:latin typeface="dana" panose="00000500000000000000" pitchFamily="2" charset="-78"/>
                <a:cs typeface="dana" panose="00000500000000000000" pitchFamily="2" charset="-78"/>
              </a:rPr>
              <a:t>کتاب‌خانه‌هایی که می‌سوختند، ذهن‌هایی که هنوز شعله ورن</a:t>
            </a:r>
            <a:r>
              <a:rPr lang="fa-IR" sz="1400" b="1" dirty="0">
                <a:latin typeface="dana" panose="00000500000000000000" pitchFamily="2" charset="-78"/>
                <a:cs typeface="dana" panose="00000500000000000000" pitchFamily="2" charset="-78"/>
              </a:rPr>
              <a:t>د،</a:t>
            </a:r>
            <a:r>
              <a:rPr lang="en-US" sz="1400" b="1" dirty="0">
                <a:latin typeface="dana" panose="00000500000000000000" pitchFamily="2" charset="-78"/>
                <a:cs typeface="dana" panose="00000500000000000000" pitchFamily="2" charset="-78"/>
              </a:rPr>
              <a:t> </a:t>
            </a:r>
            <a:r>
              <a:rPr lang="fa-IR" sz="1400" b="1" dirty="0">
                <a:latin typeface="dana" panose="00000500000000000000" pitchFamily="2" charset="-78"/>
                <a:cs typeface="dana" panose="00000500000000000000" pitchFamily="2" charset="-78"/>
              </a:rPr>
              <a:t>روایتی از عصر طلایی اسلام .</a:t>
            </a:r>
            <a:endParaRPr lang="en-US" sz="1400" b="1" dirty="0">
              <a:latin typeface="dana" panose="00000500000000000000" pitchFamily="2" charset="-78"/>
              <a:cs typeface="dana" panose="00000500000000000000" pitchFamily="2" charset="-78"/>
            </a:endParaRPr>
          </a:p>
          <a:p>
            <a:pPr lvl="0" algn="r" rtl="1"/>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نا امیدی در ما رخنه نمیکند ، درخشش ستارگان از پس ابر تحریم ها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محققان کوشا ، عبور از موانع تحریم علمی ، آینده ای شکوفا .</a:t>
            </a:r>
            <a:endParaRPr lang="en-US" sz="1400" b="1" dirty="0">
              <a:latin typeface="dana" panose="00000500000000000000" pitchFamily="2" charset="-78"/>
              <a:cs typeface="dana" panose="00000500000000000000" pitchFamily="2" charset="-78"/>
            </a:endParaRPr>
          </a:p>
          <a:p>
            <a:pPr lvl="0" algn="r" rtl="1"/>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ثروتمند در کانون علم ،  فقیر در حاشیه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fa-IR" sz="1400" b="1" dirty="0">
                <a:latin typeface="dana" panose="00000500000000000000" pitchFamily="2" charset="-78"/>
                <a:cs typeface="dana" panose="00000500000000000000" pitchFamily="2" charset="-78"/>
              </a:rPr>
              <a:t>نژاد ، طبقه و ثروت ؛ سلسله مراتب تبعیض در مسیر تحصیل دانش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r>
              <a:rPr lang="ar-SA" sz="1400" b="1" dirty="0">
                <a:latin typeface="dana" panose="00000500000000000000" pitchFamily="2" charset="-78"/>
                <a:cs typeface="dana" panose="00000500000000000000" pitchFamily="2" charset="-78"/>
              </a:rPr>
              <a:t>علم و هنر صادراتی؛ وقتی دانایی در چمدان ها می‌رود</a:t>
            </a:r>
            <a:r>
              <a:rPr lang="fa-IR" sz="1400" b="1" dirty="0">
                <a:latin typeface="dana" panose="00000500000000000000" pitchFamily="2" charset="-78"/>
                <a:cs typeface="dana" panose="00000500000000000000" pitchFamily="2" charset="-78"/>
              </a:rPr>
              <a:t> ؛</a:t>
            </a:r>
            <a:r>
              <a:rPr lang="ar-SA" sz="1400" b="1" dirty="0">
                <a:latin typeface="dana" panose="00000500000000000000" pitchFamily="2" charset="-78"/>
                <a:cs typeface="dana" panose="00000500000000000000" pitchFamily="2" charset="-78"/>
              </a:rPr>
              <a:t> روایتی از </a:t>
            </a:r>
            <a:r>
              <a:rPr lang="fa-IR" sz="1400" b="1" dirty="0">
                <a:latin typeface="dana" panose="00000500000000000000" pitchFamily="2" charset="-78"/>
                <a:cs typeface="dana" panose="00000500000000000000" pitchFamily="2" charset="-78"/>
              </a:rPr>
              <a:t>مهاجرت نخبگان .</a:t>
            </a:r>
            <a:endParaRPr lang="en-US" sz="1400" b="1" dirty="0">
              <a:latin typeface="dana" panose="00000500000000000000" pitchFamily="2" charset="-78"/>
              <a:cs typeface="dana" panose="00000500000000000000" pitchFamily="2" charset="-78"/>
            </a:endParaRPr>
          </a:p>
          <a:p>
            <a:pPr marL="285750" indent="-28575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a:p>
            <a:pPr marL="457200" indent="-457200" algn="r" rtl="1">
              <a:buFont typeface="Arial" panose="020B0604020202020204" pitchFamily="34" charset="0"/>
              <a:buChar char="•"/>
            </a:pPr>
            <a:endParaRPr lang="en-US" sz="1400" b="1"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164525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8C327-6023-7B23-1517-933F75419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78E65-E711-F3DF-1264-3E78CF470C5A}"/>
              </a:ext>
            </a:extLst>
          </p:cNvPr>
          <p:cNvSpPr>
            <a:spLocks noGrp="1"/>
          </p:cNvSpPr>
          <p:nvPr>
            <p:ph type="ctrTitle"/>
          </p:nvPr>
        </p:nvSpPr>
        <p:spPr>
          <a:xfrm>
            <a:off x="1923124" y="1275578"/>
            <a:ext cx="4987157" cy="1532367"/>
          </a:xfrm>
        </p:spPr>
        <p:txBody>
          <a:bodyPr>
            <a:normAutofit/>
          </a:bodyPr>
          <a:lstStyle/>
          <a:p>
            <a:pPr algn="r" rtl="1"/>
            <a:r>
              <a:rPr lang="fa-IR" sz="2800" b="1" dirty="0">
                <a:latin typeface="dana" panose="00000500000000000000" pitchFamily="2" charset="-78"/>
                <a:cs typeface="dana" panose="00000500000000000000" pitchFamily="2" charset="-78"/>
              </a:rPr>
              <a:t>قالب ها ی دریافت آثار</a:t>
            </a:r>
            <a:r>
              <a:rPr lang="en-US" sz="2800" b="1" dirty="0">
                <a:latin typeface="dana" panose="00000500000000000000" pitchFamily="2" charset="-78"/>
                <a:cs typeface="dana" panose="00000500000000000000" pitchFamily="2" charset="-78"/>
              </a:rPr>
              <a:t>:</a:t>
            </a:r>
            <a:br>
              <a:rPr lang="en-US" sz="2800" dirty="0">
                <a:latin typeface="dana" panose="00000500000000000000" pitchFamily="2" charset="-78"/>
                <a:cs typeface="dana" panose="00000500000000000000" pitchFamily="2" charset="-78"/>
              </a:rPr>
            </a:br>
            <a:endParaRPr lang="en-US" sz="2800"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6616494B-0636-29CB-B99E-2D0DED0BE0E8}"/>
              </a:ext>
            </a:extLst>
          </p:cNvPr>
          <p:cNvSpPr>
            <a:spLocks noGrp="1"/>
          </p:cNvSpPr>
          <p:nvPr>
            <p:ph type="subTitle" idx="1"/>
          </p:nvPr>
        </p:nvSpPr>
        <p:spPr>
          <a:xfrm>
            <a:off x="514639" y="2807945"/>
            <a:ext cx="6395640" cy="4990201"/>
          </a:xfrm>
        </p:spPr>
        <p:txBody>
          <a:bodyPr>
            <a:normAutofit fontScale="92500" lnSpcReduction="20000"/>
          </a:bodyPr>
          <a:lstStyle/>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تصویرسازی با هوش مصنوعی (</a:t>
            </a:r>
            <a:r>
              <a:rPr lang="en-US" sz="1800" b="1" dirty="0">
                <a:latin typeface="dana" panose="00000500000000000000" pitchFamily="2" charset="-78"/>
                <a:cs typeface="dana" panose="00000500000000000000" pitchFamily="2" charset="-78"/>
              </a:rPr>
              <a:t>AI</a:t>
            </a:r>
            <a:r>
              <a:rPr lang="fa-IR" sz="1800" b="1" dirty="0">
                <a:latin typeface="dana" panose="00000500000000000000" pitchFamily="2" charset="-78"/>
                <a:cs typeface="dana" panose="00000500000000000000" pitchFamily="2" charset="-78"/>
              </a:rPr>
              <a:t>)</a:t>
            </a:r>
            <a:endParaRPr lang="en-US" sz="1800" b="1" dirty="0">
              <a:latin typeface="dana" panose="00000500000000000000" pitchFamily="2" charset="-78"/>
              <a:cs typeface="dana" panose="00000500000000000000" pitchFamily="2" charset="-78"/>
            </a:endParaRPr>
          </a:p>
          <a:p>
            <a:pPr algn="r" rtl="1">
              <a:lnSpc>
                <a:spcPct val="150000"/>
              </a:lnSpc>
            </a:pPr>
            <a:r>
              <a:rPr lang="fa-IR" sz="1800" b="1" dirty="0">
                <a:latin typeface="dana" panose="00000500000000000000" pitchFamily="2" charset="-78"/>
                <a:cs typeface="dana" panose="00000500000000000000" pitchFamily="2" charset="-78"/>
              </a:rPr>
              <a:t> </a:t>
            </a: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نقاشی و طراحی </a:t>
            </a:r>
            <a:endParaRPr lang="en-US" sz="1800" b="1" dirty="0">
              <a:latin typeface="dana" panose="00000500000000000000" pitchFamily="2" charset="-78"/>
              <a:cs typeface="dana" panose="00000500000000000000" pitchFamily="2" charset="-78"/>
            </a:endParaRPr>
          </a:p>
          <a:p>
            <a:pPr algn="r" rtl="1">
              <a:lnSpc>
                <a:spcPct val="150000"/>
              </a:lnSpc>
            </a:pPr>
            <a:r>
              <a:rPr lang="fa-IR" sz="1800" b="1" dirty="0">
                <a:latin typeface="dana" panose="00000500000000000000" pitchFamily="2" charset="-78"/>
                <a:cs typeface="dana" panose="00000500000000000000" pitchFamily="2" charset="-78"/>
              </a:rPr>
              <a:t> </a:t>
            </a: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پوستر و اینفوگرافی</a:t>
            </a:r>
            <a:endParaRPr lang="en-US" sz="1800" b="1" dirty="0">
              <a:latin typeface="dana" panose="00000500000000000000" pitchFamily="2" charset="-78"/>
              <a:cs typeface="dana" panose="00000500000000000000" pitchFamily="2" charset="-78"/>
            </a:endParaRPr>
          </a:p>
          <a:p>
            <a:pPr algn="r" rtl="1">
              <a:lnSpc>
                <a:spcPct val="150000"/>
              </a:lnSpc>
            </a:pPr>
            <a:r>
              <a:rPr lang="fa-IR" sz="1800" b="1" dirty="0">
                <a:latin typeface="dana" panose="00000500000000000000" pitchFamily="2" charset="-78"/>
                <a:cs typeface="dana" panose="00000500000000000000" pitchFamily="2" charset="-78"/>
              </a:rPr>
              <a:t> </a:t>
            </a: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آثار ویدئویی ( موشن گرافی ، انیمیشن ، کلیپ  و نماهنگ )</a:t>
            </a: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کاریکاتور موضوعی</a:t>
            </a: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endParaRPr lang="en-US" sz="1800" b="1" dirty="0">
              <a:latin typeface="dana" panose="00000500000000000000" pitchFamily="2" charset="-78"/>
              <a:cs typeface="dana" panose="00000500000000000000" pitchFamily="2" charset="-78"/>
            </a:endParaRPr>
          </a:p>
          <a:p>
            <a:pPr marL="342900" indent="-342900" algn="r" rtl="1">
              <a:lnSpc>
                <a:spcPct val="150000"/>
              </a:lnSpc>
              <a:buFont typeface="Arial" panose="020B0604020202020204" pitchFamily="34" charset="0"/>
              <a:buChar char="•"/>
            </a:pPr>
            <a:r>
              <a:rPr lang="fa-IR" sz="1800" b="1" dirty="0">
                <a:latin typeface="dana" panose="00000500000000000000" pitchFamily="2" charset="-78"/>
                <a:cs typeface="dana" panose="00000500000000000000" pitchFamily="2" charset="-78"/>
              </a:rPr>
              <a:t>خوشنویسی</a:t>
            </a:r>
          </a:p>
          <a:p>
            <a:pPr lvl="0" algn="r" rtl="1">
              <a:lnSpc>
                <a:spcPct val="150000"/>
              </a:lnSpc>
            </a:pPr>
            <a:endParaRPr lang="fa-IR" sz="1800" b="1"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281662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F89B-CAD4-E01D-E0FE-3F796ECE4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ABC16-D86E-ECDF-FBDE-E1DDFD258644}"/>
              </a:ext>
            </a:extLst>
          </p:cNvPr>
          <p:cNvSpPr>
            <a:spLocks noGrp="1"/>
          </p:cNvSpPr>
          <p:nvPr>
            <p:ph type="ctrTitle"/>
          </p:nvPr>
        </p:nvSpPr>
        <p:spPr>
          <a:xfrm>
            <a:off x="2147001" y="1013853"/>
            <a:ext cx="3265671" cy="1061720"/>
          </a:xfrm>
        </p:spPr>
        <p:txBody>
          <a:bodyPr>
            <a:noAutofit/>
          </a:bodyPr>
          <a:lstStyle/>
          <a:p>
            <a:pPr algn="r" rtl="1"/>
            <a:r>
              <a:rPr lang="fa-IR" sz="2400" b="1" dirty="0">
                <a:latin typeface="dana" panose="00000500000000000000" pitchFamily="2" charset="-78"/>
                <a:cs typeface="dana" panose="00000500000000000000" pitchFamily="2" charset="-78"/>
              </a:rPr>
              <a:t> </a:t>
            </a:r>
            <a:br>
              <a:rPr lang="en-US" sz="2400" b="1" dirty="0">
                <a:latin typeface="dana" panose="00000500000000000000" pitchFamily="2" charset="-78"/>
                <a:cs typeface="dana" panose="00000500000000000000" pitchFamily="2" charset="-78"/>
              </a:rPr>
            </a:br>
            <a:r>
              <a:rPr lang="fa-IR" sz="2400" b="1" dirty="0">
                <a:latin typeface="dana" panose="00000500000000000000" pitchFamily="2" charset="-78"/>
                <a:cs typeface="dana" panose="00000500000000000000" pitchFamily="2" charset="-78"/>
              </a:rPr>
              <a:t>فرایند برگزاری جشنواره</a:t>
            </a:r>
            <a:r>
              <a:rPr lang="en-US" sz="2400" b="1" dirty="0">
                <a:latin typeface="dana" panose="00000500000000000000" pitchFamily="2" charset="-78"/>
                <a:cs typeface="dana" panose="00000500000000000000" pitchFamily="2" charset="-78"/>
              </a:rPr>
              <a:t>:</a:t>
            </a:r>
            <a:br>
              <a:rPr lang="en-US" sz="2400" b="1" dirty="0">
                <a:latin typeface="dana" panose="00000500000000000000" pitchFamily="2" charset="-78"/>
                <a:cs typeface="dana" panose="00000500000000000000" pitchFamily="2" charset="-78"/>
              </a:rPr>
            </a:br>
            <a:endParaRPr lang="en-US" sz="2400" b="1"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F0DD31B3-F003-604E-E71B-B7344A55E983}"/>
              </a:ext>
            </a:extLst>
          </p:cNvPr>
          <p:cNvSpPr>
            <a:spLocks noGrp="1"/>
          </p:cNvSpPr>
          <p:nvPr>
            <p:ph type="subTitle" idx="1"/>
          </p:nvPr>
        </p:nvSpPr>
        <p:spPr>
          <a:xfrm>
            <a:off x="622281" y="1798947"/>
            <a:ext cx="6625167" cy="6104466"/>
          </a:xfrm>
        </p:spPr>
        <p:txBody>
          <a:bodyPr>
            <a:noAutofit/>
          </a:bodyPr>
          <a:lstStyle/>
          <a:p>
            <a:pPr marL="285750" indent="-285750" algn="r" rtl="1">
              <a:lnSpc>
                <a:spcPct val="150000"/>
              </a:lnSpc>
              <a:buFont typeface="Arial" panose="020B0604020202020204" pitchFamily="34" charset="0"/>
              <a:buChar char="•"/>
            </a:pPr>
            <a:r>
              <a:rPr lang="fa-IR" sz="1000" b="1" dirty="0">
                <a:latin typeface="dana" panose="00000500000000000000" pitchFamily="2" charset="-78"/>
                <a:cs typeface="dana" panose="00000500000000000000" pitchFamily="2" charset="-78"/>
              </a:rPr>
              <a:t>رویداد هنری «روایت یک تبعیض» </a:t>
            </a:r>
            <a:r>
              <a:rPr lang="fa-IR" sz="1000" dirty="0">
                <a:latin typeface="dana" panose="00000500000000000000" pitchFamily="2" charset="-78"/>
                <a:cs typeface="dana" panose="00000500000000000000" pitchFamily="2" charset="-78"/>
              </a:rPr>
              <a:t>در محور های نامبرده در قالب هنر های بصری برگزار خواهد شد .</a:t>
            </a:r>
            <a:endParaRPr lang="en-US" sz="1000" dirty="0">
              <a:latin typeface="dana" panose="00000500000000000000" pitchFamily="2" charset="-78"/>
              <a:cs typeface="dana" panose="00000500000000000000" pitchFamily="2" charset="-78"/>
            </a:endParaRP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در مرحله نخست و بعد از ثبت نام در سایت کنگره بین المللی آپارتاید و انتخاب گزینه ی </a:t>
            </a:r>
            <a:r>
              <a:rPr lang="fa-IR" sz="1000" b="1" dirty="0">
                <a:latin typeface="dana" panose="00000500000000000000" pitchFamily="2" charset="-78"/>
                <a:cs typeface="dana" panose="00000500000000000000" pitchFamily="2" charset="-78"/>
              </a:rPr>
              <a:t>رویداد هنری «روایت یک تبعیض»</a:t>
            </a:r>
            <a:r>
              <a:rPr lang="fa-IR" sz="1000" dirty="0">
                <a:latin typeface="dana" panose="00000500000000000000" pitchFamily="2" charset="-78"/>
                <a:cs typeface="dana" panose="00000500000000000000" pitchFamily="2" charset="-78"/>
              </a:rPr>
              <a:t>، شرکت کنندگان محترم جشنواره آثار خود را از لینک پایین صفحه ، ارسال نموده تا مورد داوری اولیه برمبنای معیارهای علمی و هنری  توسط کارشناسان حرفه ای قرار گیرد .</a:t>
            </a:r>
            <a:endParaRPr lang="en-US" sz="1000" dirty="0">
              <a:latin typeface="dana" panose="00000500000000000000" pitchFamily="2" charset="-78"/>
              <a:cs typeface="dana" panose="00000500000000000000" pitchFamily="2" charset="-78"/>
            </a:endParaRPr>
          </a:p>
          <a:p>
            <a:pPr marL="285750" indent="-285750" algn="r" rtl="1">
              <a:lnSpc>
                <a:spcPct val="150000"/>
              </a:lnSpc>
              <a:buFont typeface="Arial" panose="020B0604020202020204" pitchFamily="34" charset="0"/>
              <a:buChar char="•"/>
            </a:pPr>
            <a:r>
              <a:rPr lang="ar-SA" sz="1000" dirty="0">
                <a:latin typeface="dana" panose="00000500000000000000" pitchFamily="2" charset="-78"/>
                <a:cs typeface="dana" panose="00000500000000000000" pitchFamily="2" charset="-78"/>
              </a:rPr>
              <a:t>در مرحله‌ی دوم، آثار منتخب به‌صورت تخصصی توسط داوران هر حیطه ارزیابی و بررسی شده و آثار برگزیده انتخاب خواهند شد. نهایتاً، در هر شاخه، سه اثر برتر به عنوان آثار منتخب به مراسم پایانی راه خواهند یافت</a:t>
            </a:r>
            <a:r>
              <a:rPr lang="en-US" sz="1000" dirty="0">
                <a:latin typeface="dana" panose="00000500000000000000" pitchFamily="2" charset="-78"/>
                <a:cs typeface="dana" panose="00000500000000000000" pitchFamily="2" charset="-78"/>
              </a:rPr>
              <a:t>.</a:t>
            </a:r>
          </a:p>
          <a:p>
            <a:pPr marL="285750" indent="-285750" algn="r" rtl="1">
              <a:lnSpc>
                <a:spcPct val="150000"/>
              </a:lnSpc>
              <a:buFont typeface="Arial" panose="020B0604020202020204" pitchFamily="34" charset="0"/>
              <a:buChar char="•"/>
            </a:pPr>
            <a:r>
              <a:rPr lang="ar-SA" sz="1000" dirty="0">
                <a:latin typeface="dana" panose="00000500000000000000" pitchFamily="2" charset="-78"/>
                <a:cs typeface="dana" panose="00000500000000000000" pitchFamily="2" charset="-78"/>
              </a:rPr>
              <a:t>برترین آثار در مراسم اختتامیه‌ی همایش با </a:t>
            </a:r>
            <a:r>
              <a:rPr lang="ar-SA" sz="1000" b="1" dirty="0">
                <a:latin typeface="dana" panose="00000500000000000000" pitchFamily="2" charset="-78"/>
                <a:cs typeface="dana" panose="00000500000000000000" pitchFamily="2" charset="-78"/>
              </a:rPr>
              <a:t>جوایز ارزنده </a:t>
            </a:r>
            <a:r>
              <a:rPr lang="fa-IR" sz="1000" b="1" dirty="0">
                <a:latin typeface="dana" panose="00000500000000000000" pitchFamily="2" charset="-78"/>
                <a:cs typeface="dana" panose="00000500000000000000" pitchFamily="2" charset="-78"/>
              </a:rPr>
              <a:t>و لوح افتخار </a:t>
            </a:r>
            <a:r>
              <a:rPr lang="ar-SA" sz="1000" dirty="0">
                <a:latin typeface="dana" panose="00000500000000000000" pitchFamily="2" charset="-78"/>
                <a:cs typeface="dana" panose="00000500000000000000" pitchFamily="2" charset="-78"/>
              </a:rPr>
              <a:t>مورد تقدیر قرار خواهند گرفت. همچنین، با حفظ حقوق معنوی و رضایت صاحبان آثر، آثار برگزیده جهت انتشار، نمایش و بهره‌برداری در فضای عمومی، با ذکر نام صاحب اثر و لوگوی همایش، در معرض دید عموم مردم، مخاطبان و شرکت‌کنندگان قرار خواهند گرفت</a:t>
            </a:r>
            <a:r>
              <a:rPr lang="en-US" sz="1000" b="1" dirty="0">
                <a:latin typeface="dana" panose="00000500000000000000" pitchFamily="2" charset="-78"/>
                <a:cs typeface="dana" panose="00000500000000000000" pitchFamily="2" charset="-78"/>
              </a:rPr>
              <a:t>.</a:t>
            </a:r>
            <a:endParaRPr lang="fa-IR" sz="1000" b="1" dirty="0">
              <a:latin typeface="dana" panose="00000500000000000000" pitchFamily="2" charset="-78"/>
              <a:cs typeface="dana" panose="00000500000000000000" pitchFamily="2" charset="-78"/>
            </a:endParaRPr>
          </a:p>
          <a:p>
            <a:pPr marL="285750" indent="-285750" algn="r" rtl="1">
              <a:lnSpc>
                <a:spcPct val="150000"/>
              </a:lnSpc>
              <a:buFont typeface="Arial" panose="020B0604020202020204" pitchFamily="34" charset="0"/>
              <a:buChar char="•"/>
            </a:pPr>
            <a:r>
              <a:rPr lang="fa-IR" sz="1000" b="1" dirty="0">
                <a:latin typeface="dana" panose="00000500000000000000" pitchFamily="2" charset="-78"/>
                <a:cs typeface="dana" panose="00000500000000000000" pitchFamily="2" charset="-78"/>
              </a:rPr>
              <a:t>جوایز نقدی آثار برگزیده در هر بخش به شرح زیر است : </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بخش تصویر سازی با هوش مصنوعی(</a:t>
            </a:r>
            <a:r>
              <a:rPr lang="en-US" sz="1000" dirty="0">
                <a:latin typeface="dana" panose="00000500000000000000" pitchFamily="2" charset="-78"/>
                <a:cs typeface="dana" panose="00000500000000000000" pitchFamily="2" charset="-78"/>
              </a:rPr>
              <a:t>AI</a:t>
            </a:r>
            <a:r>
              <a:rPr lang="fa-IR" sz="1000" dirty="0">
                <a:latin typeface="dana" panose="00000500000000000000" pitchFamily="2" charset="-78"/>
                <a:cs typeface="dana" panose="00000500000000000000" pitchFamily="2" charset="-78"/>
              </a:rPr>
              <a:t>) : نفرات اول تا سوم به ترتیب 5 ، 3 و 2 میلیون تومان</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 بخش نقاشی و طراحی و کاریکاتور: نفرات اول تا سوم به ترتیب 20، 15 و 10 میلیون تومان</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بخش  فیلم و کلیپ و نماهنگ: نفرات اول تا سوم به ترتیب 30 ، 20 و 10 میلیون تومان</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بخش  پوستر سازی و اینفوگرافیک : نفرات اول تا سوم به ترتیب </a:t>
            </a:r>
            <a:r>
              <a:rPr lang="en-US" sz="1000" dirty="0">
                <a:latin typeface="dana" panose="00000500000000000000" pitchFamily="2" charset="-78"/>
                <a:cs typeface="dana" panose="00000500000000000000" pitchFamily="2" charset="-78"/>
              </a:rPr>
              <a:t>15</a:t>
            </a:r>
            <a:r>
              <a:rPr lang="fa-IR" sz="1000" dirty="0">
                <a:latin typeface="dana" panose="00000500000000000000" pitchFamily="2" charset="-78"/>
                <a:cs typeface="dana" panose="00000500000000000000" pitchFamily="2" charset="-78"/>
              </a:rPr>
              <a:t> ، </a:t>
            </a:r>
            <a:r>
              <a:rPr lang="en-US" sz="1000" dirty="0">
                <a:latin typeface="dana" panose="00000500000000000000" pitchFamily="2" charset="-78"/>
                <a:cs typeface="dana" panose="00000500000000000000" pitchFamily="2" charset="-78"/>
              </a:rPr>
              <a:t>10</a:t>
            </a:r>
            <a:r>
              <a:rPr lang="fa-IR" sz="1000" dirty="0">
                <a:latin typeface="dana" panose="00000500000000000000" pitchFamily="2" charset="-78"/>
                <a:cs typeface="dana" panose="00000500000000000000" pitchFamily="2" charset="-78"/>
              </a:rPr>
              <a:t> و 5 میلیون تومان</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بخش خوش نویسی :  نفرات اول تا سوم به ترتیب : 15 ، 10 و 5 میلیون تومان</a:t>
            </a:r>
            <a:br>
              <a:rPr lang="fa-IR" sz="1000" dirty="0">
                <a:latin typeface="dana" panose="00000500000000000000" pitchFamily="2" charset="-78"/>
                <a:cs typeface="dana" panose="00000500000000000000" pitchFamily="2" charset="-78"/>
              </a:rPr>
            </a:br>
            <a:endParaRPr lang="fa-IR" sz="1000" dirty="0">
              <a:latin typeface="dana" panose="00000500000000000000" pitchFamily="2" charset="-78"/>
              <a:cs typeface="dana" panose="00000500000000000000" pitchFamily="2" charset="-78"/>
            </a:endParaRPr>
          </a:p>
          <a:p>
            <a:pPr marL="285750" indent="-285750" algn="r" rtl="1">
              <a:lnSpc>
                <a:spcPct val="150000"/>
              </a:lnSpc>
              <a:buFont typeface="Arial" panose="020B0604020202020204" pitchFamily="34" charset="0"/>
              <a:buChar char="•"/>
            </a:pPr>
            <a:r>
              <a:rPr lang="fa-IR" sz="1000" b="1" dirty="0">
                <a:latin typeface="dana" panose="00000500000000000000" pitchFamily="2" charset="-78"/>
                <a:cs typeface="dana" panose="00000500000000000000" pitchFamily="2" charset="-78"/>
              </a:rPr>
              <a:t>به منظور ارج نهادن به هنر و خلاقیت ، به جز آثار برگزیده ، آثار شایسته ی تقدیر در هر بخش نیز با کارت هدیه مورد تقدیر قرار خواهند گرفت .</a:t>
            </a:r>
          </a:p>
          <a:p>
            <a:pPr algn="r" rtl="1">
              <a:lnSpc>
                <a:spcPct val="150000"/>
              </a:lnSpc>
            </a:pPr>
            <a:r>
              <a:rPr lang="fa-IR" sz="1000" b="1" dirty="0">
                <a:latin typeface="dana" panose="00000500000000000000" pitchFamily="2" charset="-78"/>
                <a:cs typeface="dana" panose="00000500000000000000" pitchFamily="2" charset="-78"/>
              </a:rPr>
              <a:t>       مهلت  ثبت نام و ارسال آثار:</a:t>
            </a:r>
          </a:p>
          <a:p>
            <a:pPr marL="285750" indent="-285750" algn="r" rtl="1">
              <a:lnSpc>
                <a:spcPct val="120000"/>
              </a:lnSpc>
              <a:buFont typeface="Arial" panose="020B0604020202020204" pitchFamily="34" charset="0"/>
              <a:buChar char="•"/>
            </a:pPr>
            <a:r>
              <a:rPr lang="fa-IR" sz="1000" dirty="0">
                <a:latin typeface="dana" panose="00000500000000000000" pitchFamily="2" charset="-78"/>
                <a:cs typeface="dana" panose="00000500000000000000" pitchFamily="2" charset="-78"/>
              </a:rPr>
              <a:t>شرکت کنندگان جشنواره می بایست آثار خود را در زمان مقرر ارسال کنند .«</a:t>
            </a:r>
            <a:r>
              <a:rPr lang="fa-IR" sz="1000" b="1" dirty="0">
                <a:latin typeface="dana" panose="00000500000000000000" pitchFamily="2" charset="-78"/>
                <a:cs typeface="dana" panose="00000500000000000000" pitchFamily="2" charset="-78"/>
              </a:rPr>
              <a:t>فرصت ارسال اثار تا 10 شهریور ماه 1404 می باشد».</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شرکت کنندگان می توانند آثار خود را از طریق </a:t>
            </a:r>
            <a:r>
              <a:rPr lang="fa-IR" sz="1000" b="1" dirty="0">
                <a:latin typeface="dana" panose="00000500000000000000" pitchFamily="2" charset="-78"/>
                <a:cs typeface="dana" panose="00000500000000000000" pitchFamily="2" charset="-78"/>
                <a:hlinkClick r:id="rId2"/>
              </a:rPr>
              <a:t>این لینک </a:t>
            </a:r>
            <a:r>
              <a:rPr lang="fa-IR" sz="1000" dirty="0">
                <a:latin typeface="dana" panose="00000500000000000000" pitchFamily="2" charset="-78"/>
                <a:cs typeface="dana" panose="00000500000000000000" pitchFamily="2" charset="-78"/>
              </a:rPr>
              <a:t>ارسال نمایند: </a:t>
            </a:r>
          </a:p>
          <a:p>
            <a:pPr algn="r" rtl="1">
              <a:lnSpc>
                <a:spcPct val="150000"/>
              </a:lnSpc>
            </a:pPr>
            <a:r>
              <a:rPr lang="en-US" sz="1000" b="1" dirty="0">
                <a:latin typeface="dana" panose="00000500000000000000" pitchFamily="2" charset="-78"/>
                <a:cs typeface="dana" panose="00000500000000000000" pitchFamily="2" charset="-78"/>
                <a:hlinkClick r:id="rId2"/>
              </a:rPr>
              <a:t>https://forms.gle/M7nY5bWX7DWMGL5G7</a:t>
            </a:r>
            <a:r>
              <a:rPr lang="fa-IR" sz="1000" b="1" dirty="0">
                <a:latin typeface="dana" panose="00000500000000000000" pitchFamily="2" charset="-78"/>
                <a:cs typeface="dana" panose="00000500000000000000" pitchFamily="2" charset="-78"/>
              </a:rPr>
              <a:t> </a:t>
            </a:r>
          </a:p>
          <a:p>
            <a:pPr marL="285750" indent="-285750" algn="r" rtl="1">
              <a:lnSpc>
                <a:spcPct val="150000"/>
              </a:lnSpc>
              <a:buFont typeface="Arial" panose="020B0604020202020204" pitchFamily="34" charset="0"/>
              <a:buChar char="•"/>
            </a:pPr>
            <a:r>
              <a:rPr lang="fa-IR" sz="1000" dirty="0">
                <a:latin typeface="dana" panose="00000500000000000000" pitchFamily="2" charset="-78"/>
                <a:cs typeface="dana" panose="00000500000000000000" pitchFamily="2" charset="-78"/>
              </a:rPr>
              <a:t>بعد از مشخص شدن نتایج داوری توسط داوران جشنواره ، هنرمندان عزیز می بایست در زمان مقرر آثار خود را جهت نمایش در نمایشگاه هنری در اختیار دبیرخانه قرار دهند .</a:t>
            </a:r>
          </a:p>
          <a:p>
            <a:pPr algn="r" rtl="1">
              <a:lnSpc>
                <a:spcPct val="150000"/>
              </a:lnSpc>
            </a:pPr>
            <a:endParaRPr lang="en-US" sz="1000" dirty="0">
              <a:highlight>
                <a:srgbClr val="FFFF00"/>
              </a:highlight>
              <a:latin typeface="dana" panose="00000500000000000000" pitchFamily="2" charset="-78"/>
              <a:cs typeface="dana" panose="00000500000000000000" pitchFamily="2" charset="-78"/>
            </a:endParaRPr>
          </a:p>
          <a:p>
            <a:pPr algn="r" rtl="1">
              <a:lnSpc>
                <a:spcPct val="150000"/>
              </a:lnSpc>
            </a:pPr>
            <a:endParaRPr lang="en-US" sz="1000" dirty="0">
              <a:latin typeface="dana" panose="00000500000000000000" pitchFamily="2" charset="-78"/>
              <a:cs typeface="dana" panose="00000500000000000000" pitchFamily="2" charset="-78"/>
            </a:endParaRPr>
          </a:p>
          <a:p>
            <a:pPr algn="r" rtl="1">
              <a:lnSpc>
                <a:spcPct val="150000"/>
              </a:lnSpc>
            </a:pPr>
            <a:endParaRPr lang="en-US" sz="1000" dirty="0">
              <a:latin typeface="dana" panose="00000500000000000000" pitchFamily="2" charset="-78"/>
              <a:cs typeface="dana" panose="00000500000000000000" pitchFamily="2" charset="-78"/>
            </a:endParaRPr>
          </a:p>
          <a:p>
            <a:pPr algn="r" rtl="1">
              <a:lnSpc>
                <a:spcPct val="150000"/>
              </a:lnSpc>
            </a:pPr>
            <a:endParaRPr lang="en-US" sz="1000" dirty="0">
              <a:latin typeface="dana" panose="00000500000000000000" pitchFamily="2" charset="-78"/>
              <a:cs typeface="dana" panose="00000500000000000000" pitchFamily="2" charset="-78"/>
            </a:endParaRPr>
          </a:p>
          <a:p>
            <a:pPr algn="r">
              <a:lnSpc>
                <a:spcPct val="150000"/>
              </a:lnSpc>
            </a:pPr>
            <a:endParaRPr lang="en-US" sz="1000"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73739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4D7B-FC7E-7130-4503-924BF2633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CA3B2-1805-3809-6856-4C9BF80C163F}"/>
              </a:ext>
            </a:extLst>
          </p:cNvPr>
          <p:cNvSpPr>
            <a:spLocks noGrp="1"/>
          </p:cNvSpPr>
          <p:nvPr>
            <p:ph type="ctrTitle"/>
          </p:nvPr>
        </p:nvSpPr>
        <p:spPr>
          <a:xfrm>
            <a:off x="597138" y="2004211"/>
            <a:ext cx="6425724" cy="738988"/>
          </a:xfrm>
        </p:spPr>
        <p:txBody>
          <a:bodyPr>
            <a:noAutofit/>
          </a:bodyPr>
          <a:lstStyle/>
          <a:p>
            <a:pPr rtl="1"/>
            <a:r>
              <a:rPr lang="en-US" sz="2400" dirty="0">
                <a:latin typeface="dana" panose="00000500000000000000" pitchFamily="2" charset="-78"/>
                <a:cs typeface="dana" panose="00000500000000000000" pitchFamily="2" charset="-78"/>
              </a:rPr>
              <a:t> </a:t>
            </a:r>
            <a:br>
              <a:rPr lang="en-US" sz="2400" dirty="0">
                <a:latin typeface="dana" panose="00000500000000000000" pitchFamily="2" charset="-78"/>
                <a:cs typeface="dana" panose="00000500000000000000" pitchFamily="2" charset="-78"/>
              </a:rPr>
            </a:br>
            <a:r>
              <a:rPr lang="fa-IR" sz="2400" b="1" dirty="0">
                <a:latin typeface="dana" panose="00000500000000000000" pitchFamily="2" charset="-78"/>
                <a:cs typeface="dana" panose="00000500000000000000" pitchFamily="2" charset="-78"/>
              </a:rPr>
              <a:t>شرايط و مقررات جشنواره</a:t>
            </a:r>
            <a:br>
              <a:rPr lang="en-US" sz="2400" dirty="0">
                <a:latin typeface="dana" panose="00000500000000000000" pitchFamily="2" charset="-78"/>
                <a:cs typeface="dana" panose="00000500000000000000" pitchFamily="2" charset="-78"/>
              </a:rPr>
            </a:br>
            <a:endParaRPr lang="en-US" sz="2400"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F0711FB4-A22F-8357-5F2A-1EB903A018B3}"/>
              </a:ext>
            </a:extLst>
          </p:cNvPr>
          <p:cNvSpPr>
            <a:spLocks noGrp="1"/>
          </p:cNvSpPr>
          <p:nvPr>
            <p:ph type="subTitle" idx="1"/>
          </p:nvPr>
        </p:nvSpPr>
        <p:spPr>
          <a:xfrm>
            <a:off x="440267" y="2743201"/>
            <a:ext cx="6739466" cy="6206067"/>
          </a:xfrm>
        </p:spPr>
        <p:txBody>
          <a:bodyPr vert="horz" lIns="91440" tIns="45720" rIns="91440" bIns="45720" rtlCol="0" anchor="ctr" anchorCtr="0">
            <a:normAutofit/>
          </a:bodyPr>
          <a:lstStyle/>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شرکت در جشنواره در جشنواره برای عموم آزاد است.</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موضوع اثر ارسالی می بایست مرتبط با موضوع آپارتاید علمی و مطابق با محورهای ذکر شده جشنواره باشد.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تمام آثار ارسالی باید دارای عنوان باشند. ذکر نام تهیه کننده، لوگو، واترمارک بر روی آثار ارسالی موردقبول نخواهد بود.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آثار می بایست با ایده های نو و به دور از هرگونه کپی برداری ارائه شوند. در انتخاب آثار خلاقیت و نوآوری ازامتیاز ویژه برخوردار خواهد بود.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در صورت درخواست داوران جشنواره مبتنی بر صحت سنجی، شرکت کننده موظف است با ارائه مستندات مدنظر نسبت به احراز اصالت اثر اقدام نماید. در صورت عدم ارائه مستندات، اثر از فرآیند داوری حذف خواهد شد.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جشنواره با ذکر مشخصات صاحب اثر و حفظ حقوق معنوی  و کسب اجازه از صاحب اثر، مجاز به استفاده و انتشار آثار ارسالی در زمان محدود یا نامحدود برای  نمایش در معرض دید عموم، پخش در فضای مجازی، رسانه ها، نمایشگاه دیجیتال و کتابچه همایش خواهد بود.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fa-IR" sz="1400" dirty="0">
                <a:latin typeface="dana" panose="00000500000000000000" pitchFamily="2" charset="-78"/>
                <a:cs typeface="dana" panose="00000500000000000000" pitchFamily="2" charset="-78"/>
              </a:rPr>
              <a:t> آثار ارسالی که مرتبط با موضوع جشنواره نباشد یا استاندارد های فنی و کیفیت لازم را نداشته باشند از راهیابی به بخش داوری محروم خواهند شد</a:t>
            </a:r>
            <a:r>
              <a:rPr lang="en-US" sz="1400" dirty="0">
                <a:latin typeface="dana" panose="00000500000000000000" pitchFamily="2" charset="-78"/>
                <a:cs typeface="dana" panose="00000500000000000000" pitchFamily="2" charset="-78"/>
              </a:rPr>
              <a:t>.</a:t>
            </a:r>
          </a:p>
          <a:p>
            <a:pPr marL="285750" indent="-285750" algn="r" rtl="1">
              <a:lnSpc>
                <a:spcPct val="100000"/>
              </a:lnSpc>
              <a:buFont typeface="Arial" panose="020B0604020202020204" pitchFamily="34" charset="0"/>
              <a:buChar char="•"/>
            </a:pPr>
            <a:r>
              <a:rPr lang="en-US" sz="1400" dirty="0">
                <a:latin typeface="dana" panose="00000500000000000000" pitchFamily="2" charset="-78"/>
                <a:cs typeface="dana" panose="00000500000000000000" pitchFamily="2" charset="-78"/>
              </a:rPr>
              <a:t> </a:t>
            </a:r>
            <a:r>
              <a:rPr lang="fa-IR" sz="1400" dirty="0">
                <a:latin typeface="dana" panose="00000500000000000000" pitchFamily="2" charset="-78"/>
                <a:cs typeface="dana" panose="00000500000000000000" pitchFamily="2" charset="-78"/>
              </a:rPr>
              <a:t>عدم ارسال آثار در قالب و ساختار معرفی شده از سوی جشنواره، منجر به "عدم پذیرش سریع" اثر خواهد گردید؛ لذا تاکید می گردد، پیش از ارسال آثار مربوطه، به توضیحات ذیل هر قالب توجه فرمایید.</a:t>
            </a:r>
            <a:endParaRPr lang="en-US" sz="1400" dirty="0">
              <a:latin typeface="dana" panose="00000500000000000000" pitchFamily="2" charset="-78"/>
              <a:cs typeface="dana" panose="00000500000000000000" pitchFamily="2" charset="-78"/>
            </a:endParaRPr>
          </a:p>
          <a:p>
            <a:pPr marL="285750" indent="-285750" algn="r" rtl="1">
              <a:lnSpc>
                <a:spcPct val="100000"/>
              </a:lnSpc>
              <a:buFont typeface="Arial" panose="020B0604020202020204" pitchFamily="34" charset="0"/>
              <a:buChar char="•"/>
            </a:pPr>
            <a:r>
              <a:rPr lang="ar-SA" sz="1400" dirty="0">
                <a:latin typeface="dana" panose="00000500000000000000" pitchFamily="2" charset="-78"/>
                <a:cs typeface="dana" panose="00000500000000000000" pitchFamily="2" charset="-78"/>
              </a:rPr>
              <a:t>در ارتباط با  قالب تصویر سازی با هوش مصنوعی، اصالت اثر اهمیت زیادی دارد؛ از این رو، لازم است پرامپت‌های مورد استفاده به‌صورت مکتوب، همراه با توضیحات لازم ، ضمیمه اثر ارسال شوند</a:t>
            </a:r>
            <a:r>
              <a:rPr lang="fa-IR" sz="1400" dirty="0">
                <a:latin typeface="dana" panose="00000500000000000000" pitchFamily="2" charset="-78"/>
                <a:cs typeface="dana" panose="00000500000000000000" pitchFamily="2" charset="-78"/>
              </a:rPr>
              <a:t>.</a:t>
            </a:r>
            <a:endParaRPr lang="en-US" sz="1400" dirty="0">
              <a:latin typeface="dana" panose="00000500000000000000" pitchFamily="2" charset="-78"/>
              <a:cs typeface="dana" panose="00000500000000000000" pitchFamily="2" charset="-78"/>
            </a:endParaRPr>
          </a:p>
          <a:p>
            <a:pPr algn="r">
              <a:lnSpc>
                <a:spcPct val="100000"/>
              </a:lnSpc>
            </a:pPr>
            <a:endParaRPr lang="en-US" sz="1400"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298609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45A4F-7617-FC06-C921-F28223675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DCBB2-C260-B71F-CA81-F2102FBD4F3A}"/>
              </a:ext>
            </a:extLst>
          </p:cNvPr>
          <p:cNvSpPr>
            <a:spLocks noGrp="1"/>
          </p:cNvSpPr>
          <p:nvPr>
            <p:ph type="ctrTitle"/>
          </p:nvPr>
        </p:nvSpPr>
        <p:spPr>
          <a:xfrm>
            <a:off x="1377195" y="1293172"/>
            <a:ext cx="4805282" cy="2269066"/>
          </a:xfrm>
        </p:spPr>
        <p:txBody>
          <a:bodyPr>
            <a:normAutofit/>
          </a:bodyPr>
          <a:lstStyle/>
          <a:p>
            <a:pPr rtl="1"/>
            <a:r>
              <a:rPr lang="fa-IR" sz="2800" b="1" dirty="0">
                <a:latin typeface="dana" panose="00000500000000000000" pitchFamily="2" charset="-78"/>
                <a:cs typeface="dana" panose="00000500000000000000" pitchFamily="2" charset="-78"/>
              </a:rPr>
              <a:t>دستورالعمل آثار بصری</a:t>
            </a:r>
            <a:br>
              <a:rPr lang="en-US" sz="2800" b="1" dirty="0">
                <a:latin typeface="dana" panose="00000500000000000000" pitchFamily="2" charset="-78"/>
                <a:cs typeface="dana" panose="00000500000000000000" pitchFamily="2" charset="-78"/>
              </a:rPr>
            </a:br>
            <a:br>
              <a:rPr lang="en-US" sz="2800" b="1" dirty="0">
                <a:latin typeface="dana" panose="00000500000000000000" pitchFamily="2" charset="-78"/>
                <a:cs typeface="dana" panose="00000500000000000000" pitchFamily="2" charset="-78"/>
              </a:rPr>
            </a:br>
            <a:r>
              <a:rPr lang="fa-IR" sz="2800" b="1" dirty="0">
                <a:latin typeface="dana" panose="00000500000000000000" pitchFamily="2" charset="-78"/>
                <a:cs typeface="dana" panose="00000500000000000000" pitchFamily="2" charset="-78"/>
              </a:rPr>
              <a:t> </a:t>
            </a:r>
            <a:r>
              <a:rPr lang="ar-SA" sz="2000" b="1" dirty="0">
                <a:latin typeface="dana" panose="00000500000000000000" pitchFamily="2" charset="-78"/>
                <a:cs typeface="dana" panose="00000500000000000000" pitchFamily="2" charset="-78"/>
              </a:rPr>
              <a:t>آثار نقاشی </a:t>
            </a:r>
            <a:r>
              <a:rPr lang="fa-IR" sz="2000" b="1" dirty="0">
                <a:latin typeface="dana" panose="00000500000000000000" pitchFamily="2" charset="-78"/>
                <a:cs typeface="dana" panose="00000500000000000000" pitchFamily="2" charset="-78"/>
              </a:rPr>
              <a:t>،ط</a:t>
            </a:r>
            <a:r>
              <a:rPr lang="ar-SA" sz="2000" b="1" dirty="0">
                <a:latin typeface="dana" panose="00000500000000000000" pitchFamily="2" charset="-78"/>
                <a:cs typeface="dana" panose="00000500000000000000" pitchFamily="2" charset="-78"/>
              </a:rPr>
              <a:t>راحی</a:t>
            </a:r>
            <a:r>
              <a:rPr lang="fa-IR" sz="2000" b="1" dirty="0">
                <a:latin typeface="dana" panose="00000500000000000000" pitchFamily="2" charset="-78"/>
                <a:cs typeface="dana" panose="00000500000000000000" pitchFamily="2" charset="-78"/>
              </a:rPr>
              <a:t> و کاریکاتور</a:t>
            </a:r>
            <a:br>
              <a:rPr lang="en-US" sz="2800" dirty="0">
                <a:latin typeface="dana" panose="00000500000000000000" pitchFamily="2" charset="-78"/>
                <a:cs typeface="dana" panose="00000500000000000000" pitchFamily="2" charset="-78"/>
              </a:rPr>
            </a:br>
            <a:br>
              <a:rPr lang="en-US" sz="2800" dirty="0">
                <a:latin typeface="dana" panose="00000500000000000000" pitchFamily="2" charset="-78"/>
                <a:cs typeface="dana" panose="00000500000000000000" pitchFamily="2" charset="-78"/>
              </a:rPr>
            </a:br>
            <a:endParaRPr lang="en-US" sz="2800" dirty="0">
              <a:latin typeface="dana" panose="00000500000000000000" pitchFamily="2" charset="-78"/>
              <a:cs typeface="dana" panose="00000500000000000000" pitchFamily="2" charset="-78"/>
            </a:endParaRPr>
          </a:p>
        </p:txBody>
      </p:sp>
      <p:sp>
        <p:nvSpPr>
          <p:cNvPr id="3" name="Subtitle 2">
            <a:extLst>
              <a:ext uri="{FF2B5EF4-FFF2-40B4-BE49-F238E27FC236}">
                <a16:creationId xmlns:a16="http://schemas.microsoft.com/office/drawing/2014/main" id="{6F993151-9347-6840-1152-458D4FBDCCFB}"/>
              </a:ext>
            </a:extLst>
          </p:cNvPr>
          <p:cNvSpPr>
            <a:spLocks noGrp="1"/>
          </p:cNvSpPr>
          <p:nvPr>
            <p:ph type="subTitle" idx="1"/>
          </p:nvPr>
        </p:nvSpPr>
        <p:spPr>
          <a:xfrm>
            <a:off x="312739" y="3105045"/>
            <a:ext cx="6934199" cy="6275596"/>
          </a:xfrm>
        </p:spPr>
        <p:txBody>
          <a:bodyPr>
            <a:normAutofit/>
          </a:bodyPr>
          <a:lstStyle/>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هر شرکت‌کننده می‌تواند به تعداد </a:t>
            </a:r>
            <a:r>
              <a:rPr lang="fa-IR" sz="1400" dirty="0">
                <a:latin typeface="dana" panose="00000500000000000000" pitchFamily="2" charset="-78"/>
                <a:cs typeface="dana" panose="00000500000000000000" pitchFamily="2" charset="-78"/>
              </a:rPr>
              <a:t>5</a:t>
            </a:r>
            <a:r>
              <a:rPr lang="ar-SA" sz="1400" dirty="0">
                <a:latin typeface="dana" panose="00000500000000000000" pitchFamily="2" charset="-78"/>
                <a:cs typeface="dana" panose="00000500000000000000" pitchFamily="2" charset="-78"/>
              </a:rPr>
              <a:t> </a:t>
            </a:r>
            <a:r>
              <a:rPr lang="fa-IR" sz="1400" dirty="0">
                <a:latin typeface="dana" panose="00000500000000000000" pitchFamily="2" charset="-78"/>
                <a:cs typeface="dana" panose="00000500000000000000" pitchFamily="2" charset="-78"/>
              </a:rPr>
              <a:t>اثر</a:t>
            </a:r>
            <a:r>
              <a:rPr lang="ar-SA" sz="1400" dirty="0">
                <a:latin typeface="dana" panose="00000500000000000000" pitchFamily="2" charset="-78"/>
                <a:cs typeface="dana" panose="00000500000000000000" pitchFamily="2" charset="-78"/>
              </a:rPr>
              <a:t> نقاشی </a:t>
            </a:r>
            <a:r>
              <a:rPr lang="fa-IR" sz="1400" dirty="0">
                <a:latin typeface="dana" panose="00000500000000000000" pitchFamily="2" charset="-78"/>
                <a:cs typeface="dana" panose="00000500000000000000" pitchFamily="2" charset="-78"/>
              </a:rPr>
              <a:t>یا طراحی </a:t>
            </a:r>
            <a:r>
              <a:rPr lang="ar-SA" sz="1400" dirty="0">
                <a:latin typeface="dana" panose="00000500000000000000" pitchFamily="2" charset="-78"/>
                <a:cs typeface="dana" panose="00000500000000000000" pitchFamily="2" charset="-78"/>
              </a:rPr>
              <a:t>مرتبط با موضوع جشنواره به دبیرخانه ارسال نماید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تکنیک و سبک اجرای آثار نقاشی وطراحی آزاد است و می‌تواند شامل رنگ روغن، آبرنگ، اکریلیک، مدادرنگی، گواش و سایر روش‌ها باشد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تمامی آثار باید دارای عنوان باشند و ذکر نام هنرمند روی بوم یا اثر اصلی ممنوع است</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ارسال فایل دیجیتال اثر باید با فرمت  </a:t>
            </a:r>
            <a:r>
              <a:rPr lang="en-US" sz="1400" dirty="0">
                <a:latin typeface="dana" panose="00000500000000000000" pitchFamily="2" charset="-78"/>
                <a:cs typeface="dana" panose="00000500000000000000" pitchFamily="2" charset="-78"/>
              </a:rPr>
              <a:t>JPG</a:t>
            </a:r>
            <a:r>
              <a:rPr lang="ar-SA" sz="1400" dirty="0">
                <a:latin typeface="dana" panose="00000500000000000000" pitchFamily="2" charset="-78"/>
                <a:cs typeface="dana" panose="00000500000000000000" pitchFamily="2" charset="-78"/>
              </a:rPr>
              <a:t>، </a:t>
            </a:r>
            <a:r>
              <a:rPr lang="en-US" sz="1400" dirty="0">
                <a:latin typeface="dana" panose="00000500000000000000" pitchFamily="2" charset="-78"/>
                <a:cs typeface="dana" panose="00000500000000000000" pitchFamily="2" charset="-78"/>
              </a:rPr>
              <a:t>JPEG  </a:t>
            </a:r>
            <a:r>
              <a:rPr lang="ar-SA" sz="1400" dirty="0">
                <a:latin typeface="dana" panose="00000500000000000000" pitchFamily="2" charset="-78"/>
                <a:cs typeface="dana" panose="00000500000000000000" pitchFamily="2" charset="-78"/>
              </a:rPr>
              <a:t>یا</a:t>
            </a:r>
            <a:r>
              <a:rPr lang="en-US" sz="1400" dirty="0">
                <a:latin typeface="dana" panose="00000500000000000000" pitchFamily="2" charset="-78"/>
                <a:cs typeface="dana" panose="00000500000000000000" pitchFamily="2" charset="-78"/>
              </a:rPr>
              <a:t> TIF </a:t>
            </a:r>
            <a:r>
              <a:rPr lang="ar-SA" sz="1400" dirty="0">
                <a:latin typeface="dana" panose="00000500000000000000" pitchFamily="2" charset="-78"/>
                <a:cs typeface="dana" panose="00000500000000000000" pitchFamily="2" charset="-78"/>
              </a:rPr>
              <a:t>و با رزولوشن حداقل 300</a:t>
            </a:r>
            <a:r>
              <a:rPr lang="en-US" sz="1400" dirty="0">
                <a:latin typeface="dana" panose="00000500000000000000" pitchFamily="2" charset="-78"/>
                <a:cs typeface="dana" panose="00000500000000000000" pitchFamily="2" charset="-78"/>
              </a:rPr>
              <a:t> dpi  </a:t>
            </a:r>
            <a:r>
              <a:rPr lang="ar-SA" sz="1400" dirty="0">
                <a:latin typeface="dana" panose="00000500000000000000" pitchFamily="2" charset="-78"/>
                <a:cs typeface="dana" panose="00000500000000000000" pitchFamily="2" charset="-78"/>
              </a:rPr>
              <a:t>و حجم بین 3 تا </a:t>
            </a:r>
            <a:r>
              <a:rPr lang="en-US" sz="1400" dirty="0">
                <a:latin typeface="dana" panose="00000500000000000000" pitchFamily="2" charset="-78"/>
                <a:cs typeface="dana" panose="00000500000000000000" pitchFamily="2" charset="-78"/>
              </a:rPr>
              <a:t>50</a:t>
            </a:r>
            <a:r>
              <a:rPr lang="ar-SA" sz="1400" dirty="0">
                <a:latin typeface="dana" panose="00000500000000000000" pitchFamily="2" charset="-78"/>
                <a:cs typeface="dana" panose="00000500000000000000" pitchFamily="2" charset="-78"/>
              </a:rPr>
              <a:t> مگابایت انجام شود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ارسال اثر و شرکت در جشنواره به منزله اعلام مالکیت معنوی اثر از سوی شرکت‌کننده است. در صورت اثبات خلاف این موضوع در هر مرحله، اثر حذف خواهد شد و مسئولیت حقوقی و جزایی آن بر عهده شرکت‌کننده خواهد بود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در صورتی که اثر ارسالی کپی کامل یا بخش عمده‌ای از آثار دیگر هنرمندان باشد، اثر مردود اعلام می‌شود. همچنین آثاری که تنها از ایده دیگران الهام گرفته باشند، امتیاز خلاقیت را دریافت نخواهند کرد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پس از پذیرش آثار توسط داوران جشنواره، از هنرمندان و طراحان درخواست می‌شود که نسخه‌ی اصلی آثار خود را جهت نمایش در جشنواره، </a:t>
            </a:r>
            <a:r>
              <a:rPr lang="ar-SA" sz="1400" b="1" dirty="0">
                <a:latin typeface="dana" panose="00000500000000000000" pitchFamily="2" charset="-78"/>
                <a:cs typeface="dana" panose="00000500000000000000" pitchFamily="2" charset="-78"/>
              </a:rPr>
              <a:t>با بسته‌بندی مناسب و به‌صورت قاب‌شده و در موعد مقرر</a:t>
            </a:r>
            <a:r>
              <a:rPr lang="ar-SA" sz="1400" dirty="0">
                <a:latin typeface="dana" panose="00000500000000000000" pitchFamily="2" charset="-78"/>
                <a:cs typeface="dana" panose="00000500000000000000" pitchFamily="2" charset="-78"/>
              </a:rPr>
              <a:t> ارسال کنند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fa-IR" sz="1400" dirty="0">
                <a:latin typeface="dana" panose="00000500000000000000" pitchFamily="2" charset="-78"/>
                <a:cs typeface="dana" panose="00000500000000000000" pitchFamily="2" charset="-78"/>
              </a:rPr>
              <a:t>در صورتی که قالب نقاشی به صورت دیجیتال است از شرکت کننده تقاضا میشود که اثر خود را به صورت چاپ شده ارسال نماید .</a:t>
            </a:r>
            <a:endParaRPr lang="en-US" sz="1400" dirty="0">
              <a:latin typeface="dana" panose="00000500000000000000" pitchFamily="2" charset="-78"/>
              <a:cs typeface="dana" panose="00000500000000000000" pitchFamily="2" charset="-78"/>
            </a:endParaRP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بخشی از آثار پذیرفته شده در قالب نمایشگاهی به نمایش عموم گذاشته خواهد شد</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ar-SA" sz="1400" dirty="0">
                <a:latin typeface="dana" panose="00000500000000000000" pitchFamily="2" charset="-78"/>
                <a:cs typeface="dana" panose="00000500000000000000" pitchFamily="2" charset="-78"/>
              </a:rPr>
              <a:t>حق نشر، چاپ و به نمایش گذاشتن آثار پذیرفته شده در طول جشنواره و برنامه‌های جانبی با ذکر نام هنرمند، متعلق به دبیرخانه جشنواره است</a:t>
            </a:r>
            <a:r>
              <a:rPr lang="en-US" sz="1400" dirty="0">
                <a:latin typeface="dana" panose="00000500000000000000" pitchFamily="2" charset="-78"/>
                <a:cs typeface="dana" panose="00000500000000000000" pitchFamily="2" charset="-78"/>
              </a:rPr>
              <a:t>.</a:t>
            </a:r>
          </a:p>
          <a:p>
            <a:pPr marL="342900" indent="-342900" algn="r" rtl="1">
              <a:buFont typeface="Arial" panose="020B0604020202020204" pitchFamily="34" charset="0"/>
              <a:buChar char="•"/>
            </a:pPr>
            <a:r>
              <a:rPr lang="fa-IR" sz="1400" dirty="0">
                <a:latin typeface="dana" panose="00000500000000000000" pitchFamily="2" charset="-78"/>
                <a:cs typeface="dana" panose="00000500000000000000" pitchFamily="2" charset="-78"/>
              </a:rPr>
              <a:t>داوران جشنواره ممکن است درخواست بررسی اصالت اثر داشته باشند . بنابراین ارسال کننده باید تصاویر مراحل خلق اثر و یا فایل اولیه ی دیجیتال را ارائه کند .</a:t>
            </a:r>
            <a:endParaRPr lang="en-US" sz="1400" dirty="0">
              <a:latin typeface="dana" panose="00000500000000000000" pitchFamily="2" charset="-78"/>
              <a:cs typeface="dana" panose="00000500000000000000" pitchFamily="2" charset="-78"/>
            </a:endParaRPr>
          </a:p>
          <a:p>
            <a:pPr marL="342900" indent="-342900" algn="r">
              <a:buFont typeface="Arial" panose="020B0604020202020204" pitchFamily="34" charset="0"/>
              <a:buChar char="•"/>
            </a:pPr>
            <a:endParaRPr lang="en-US" sz="1400"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355479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4F8E-69DC-5A5D-AE45-B78F6FF430F3}"/>
              </a:ext>
            </a:extLst>
          </p:cNvPr>
          <p:cNvSpPr>
            <a:spLocks noGrp="1"/>
          </p:cNvSpPr>
          <p:nvPr>
            <p:ph type="title"/>
          </p:nvPr>
        </p:nvSpPr>
        <p:spPr>
          <a:xfrm>
            <a:off x="615465" y="1479079"/>
            <a:ext cx="4959749" cy="408988"/>
          </a:xfrm>
        </p:spPr>
        <p:txBody>
          <a:bodyPr>
            <a:normAutofit fontScale="90000"/>
          </a:bodyPr>
          <a:lstStyle/>
          <a:p>
            <a:pPr algn="r" rtl="1"/>
            <a:r>
              <a:rPr lang="fa-IR" sz="2000" b="1" dirty="0">
                <a:latin typeface="dana" panose="00000500000000000000" pitchFamily="2" charset="-78"/>
                <a:cs typeface="dana" panose="00000500000000000000" pitchFamily="2" charset="-78"/>
              </a:rPr>
              <a:t>طراحی پوستر و اینفوگرافیک</a:t>
            </a:r>
            <a:br>
              <a:rPr lang="en-US" sz="2000" dirty="0">
                <a:latin typeface="dana" panose="00000500000000000000" pitchFamily="2" charset="-78"/>
                <a:cs typeface="dana" panose="00000500000000000000" pitchFamily="2" charset="-78"/>
              </a:rPr>
            </a:br>
            <a:endParaRPr lang="en-US" sz="2000" dirty="0">
              <a:latin typeface="dana" panose="00000500000000000000" pitchFamily="2" charset="-78"/>
              <a:cs typeface="dana" panose="00000500000000000000" pitchFamily="2" charset="-78"/>
            </a:endParaRPr>
          </a:p>
        </p:txBody>
      </p:sp>
      <p:sp>
        <p:nvSpPr>
          <p:cNvPr id="3" name="Content Placeholder 2">
            <a:extLst>
              <a:ext uri="{FF2B5EF4-FFF2-40B4-BE49-F238E27FC236}">
                <a16:creationId xmlns:a16="http://schemas.microsoft.com/office/drawing/2014/main" id="{A623E7C2-5B30-1418-E97B-50199FD8C6AA}"/>
              </a:ext>
            </a:extLst>
          </p:cNvPr>
          <p:cNvSpPr>
            <a:spLocks noGrp="1"/>
          </p:cNvSpPr>
          <p:nvPr>
            <p:ph idx="1"/>
          </p:nvPr>
        </p:nvSpPr>
        <p:spPr>
          <a:xfrm>
            <a:off x="615463" y="1828802"/>
            <a:ext cx="6520218" cy="7470045"/>
          </a:xfrm>
        </p:spPr>
        <p:txBody>
          <a:bodyPr>
            <a:normAutofit fontScale="92500"/>
          </a:bodyPr>
          <a:lstStyle/>
          <a:p>
            <a:pPr algn="r" rtl="1">
              <a:lnSpc>
                <a:spcPct val="170000"/>
              </a:lnSpc>
            </a:pPr>
            <a:r>
              <a:rPr lang="fa-IR" sz="1400" dirty="0">
                <a:latin typeface="dana" panose="00000500000000000000" pitchFamily="2" charset="-78"/>
                <a:cs typeface="dana" panose="00000500000000000000" pitchFamily="2" charset="-78"/>
              </a:rPr>
              <a:t>  هر شرکت کننده می تواند به تعداد 5 اثر مرتبط با جشنواره به دبیرخانه ارسال کندو تکنیک و شیوه اجرای آثار آزاد است .</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پوسترها می بایست به صورت عمودی با ابعاد 70×50 سانتیمتر باشد.</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تمام پوسترها باید دارای عنوان باشند. ذکر نام طراح در متن پوستر ممنوع است.</a:t>
            </a:r>
            <a:endParaRPr lang="en-US" sz="1400" dirty="0">
              <a:latin typeface="dana" panose="00000500000000000000" pitchFamily="2" charset="-78"/>
              <a:cs typeface="dana" panose="00000500000000000000" pitchFamily="2" charset="-78"/>
            </a:endParaRPr>
          </a:p>
          <a:p>
            <a:pPr algn="r" rtl="1">
              <a:lnSpc>
                <a:spcPct val="170000"/>
              </a:lnSpc>
            </a:pPr>
            <a:r>
              <a:rPr lang="ar-SA" sz="1400" dirty="0">
                <a:latin typeface="dana" panose="00000500000000000000" pitchFamily="2" charset="-78"/>
                <a:cs typeface="dana" panose="00000500000000000000" pitchFamily="2" charset="-78"/>
              </a:rPr>
              <a:t>فایل اثر باید با فرمت‌های</a:t>
            </a:r>
            <a:r>
              <a:rPr lang="en-US" sz="1400" dirty="0">
                <a:latin typeface="dana" panose="00000500000000000000" pitchFamily="2" charset="-78"/>
                <a:cs typeface="dana" panose="00000500000000000000" pitchFamily="2" charset="-78"/>
              </a:rPr>
              <a:t> JPG</a:t>
            </a:r>
            <a:r>
              <a:rPr lang="ar-SA" sz="1400" dirty="0">
                <a:latin typeface="dana" panose="00000500000000000000" pitchFamily="2" charset="-78"/>
                <a:cs typeface="dana" panose="00000500000000000000" pitchFamily="2" charset="-78"/>
              </a:rPr>
              <a:t>، </a:t>
            </a:r>
            <a:r>
              <a:rPr lang="en-US" sz="1400" dirty="0">
                <a:latin typeface="dana" panose="00000500000000000000" pitchFamily="2" charset="-78"/>
                <a:cs typeface="dana" panose="00000500000000000000" pitchFamily="2" charset="-78"/>
              </a:rPr>
              <a:t>JPEG </a:t>
            </a:r>
            <a:r>
              <a:rPr lang="ar-SA" sz="1400" dirty="0">
                <a:latin typeface="dana" panose="00000500000000000000" pitchFamily="2" charset="-78"/>
                <a:cs typeface="dana" panose="00000500000000000000" pitchFamily="2" charset="-78"/>
              </a:rPr>
              <a:t>یا</a:t>
            </a:r>
            <a:r>
              <a:rPr lang="en-US" sz="1400" dirty="0">
                <a:latin typeface="dana" panose="00000500000000000000" pitchFamily="2" charset="-78"/>
                <a:cs typeface="dana" panose="00000500000000000000" pitchFamily="2" charset="-78"/>
              </a:rPr>
              <a:t> TIF </a:t>
            </a:r>
            <a:r>
              <a:rPr lang="ar-SA" sz="1400" dirty="0">
                <a:latin typeface="dana" panose="00000500000000000000" pitchFamily="2" charset="-78"/>
                <a:cs typeface="dana" panose="00000500000000000000" pitchFamily="2" charset="-78"/>
              </a:rPr>
              <a:t>و با وضوح (رزولوشن) </a:t>
            </a:r>
            <a:r>
              <a:rPr lang="fa-IR" sz="1400" dirty="0">
                <a:latin typeface="dana" panose="00000500000000000000" pitchFamily="2" charset="-78"/>
                <a:cs typeface="dana" panose="00000500000000000000" pitchFamily="2" charset="-78"/>
              </a:rPr>
              <a:t>۲۰۰</a:t>
            </a:r>
            <a:r>
              <a:rPr lang="en-US" sz="1400" dirty="0">
                <a:latin typeface="dana" panose="00000500000000000000" pitchFamily="2" charset="-78"/>
                <a:cs typeface="dana" panose="00000500000000000000" pitchFamily="2" charset="-78"/>
              </a:rPr>
              <a:t> dpi </a:t>
            </a:r>
            <a:r>
              <a:rPr lang="ar-SA" sz="1400" dirty="0">
                <a:latin typeface="dana" panose="00000500000000000000" pitchFamily="2" charset="-78"/>
                <a:cs typeface="dana" panose="00000500000000000000" pitchFamily="2" charset="-78"/>
              </a:rPr>
              <a:t>ارسال شود. حجم هر فایل نیز باید حداقل </a:t>
            </a:r>
            <a:r>
              <a:rPr lang="en-US" sz="1400" dirty="0">
                <a:latin typeface="dana" panose="00000500000000000000" pitchFamily="2" charset="-78"/>
                <a:cs typeface="dana" panose="00000500000000000000" pitchFamily="2" charset="-78"/>
              </a:rPr>
              <a:t>3</a:t>
            </a:r>
            <a:r>
              <a:rPr lang="ar-SA" sz="1400" dirty="0">
                <a:latin typeface="dana" panose="00000500000000000000" pitchFamily="2" charset="-78"/>
                <a:cs typeface="dana" panose="00000500000000000000" pitchFamily="2" charset="-78"/>
              </a:rPr>
              <a:t> و حداکث</a:t>
            </a:r>
            <a:r>
              <a:rPr lang="fa-IR" sz="1400" dirty="0">
                <a:latin typeface="dana" panose="00000500000000000000" pitchFamily="2" charset="-78"/>
                <a:cs typeface="dana" panose="00000500000000000000" pitchFamily="2" charset="-78"/>
              </a:rPr>
              <a:t>ر 15</a:t>
            </a:r>
            <a:r>
              <a:rPr lang="ar-SA" sz="1400" dirty="0">
                <a:latin typeface="dana" panose="00000500000000000000" pitchFamily="2" charset="-78"/>
                <a:cs typeface="dana" panose="00000500000000000000" pitchFamily="2" charset="-78"/>
              </a:rPr>
              <a:t> مگابایت باشد</a:t>
            </a:r>
            <a:r>
              <a:rPr lang="en-US" sz="1400" dirty="0">
                <a:latin typeface="dana" panose="00000500000000000000" pitchFamily="2" charset="-78"/>
                <a:cs typeface="dana" panose="00000500000000000000" pitchFamily="2" charset="-78"/>
              </a:rPr>
              <a:t>.</a:t>
            </a:r>
          </a:p>
          <a:p>
            <a:pPr algn="r" rtl="1">
              <a:lnSpc>
                <a:spcPct val="170000"/>
              </a:lnSpc>
            </a:pPr>
            <a:r>
              <a:rPr lang="ar-SA" sz="1400" dirty="0">
                <a:latin typeface="dana" panose="00000500000000000000" pitchFamily="2" charset="-78"/>
                <a:cs typeface="dana" panose="00000500000000000000" pitchFamily="2" charset="-78"/>
              </a:rPr>
              <a:t>ارسال اثر و شرکت در جشنواره به منزله‌ی پذیرش مالکیت معنوی پوسترها از سوی شرکت‌کننده تلقی می‌شود. در صورت اثبات خلاف این موضوع در هر مرحله، اثر مربوطه از جشنواره حذف خواهد شد و مسئولیت تمامی تبعات حقوقی و جزایی آن بر عهده شرکت‌کننده خواهد بود</a:t>
            </a:r>
            <a:r>
              <a:rPr lang="en-US" sz="1400" dirty="0">
                <a:latin typeface="dana" panose="00000500000000000000" pitchFamily="2" charset="-78"/>
                <a:cs typeface="dana" panose="00000500000000000000" pitchFamily="2" charset="-78"/>
              </a:rPr>
              <a:t>.</a:t>
            </a:r>
            <a:r>
              <a:rPr lang="fa-IR" sz="1400" dirty="0">
                <a:latin typeface="dana" panose="00000500000000000000" pitchFamily="2" charset="-78"/>
                <a:cs typeface="dana" panose="00000500000000000000" pitchFamily="2" charset="-78"/>
              </a:rPr>
              <a:t>	</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در صورتی که اثر تولیدی، عینا کپی از آثار دیگر هنرمندان باشد، اثر مردود خواهد بود. همچنین در صورتی که اثر از ایده ای الهام گرفته شده باشد، امتیاز ایده و خلاقیت را دریافت نخواهد کرد.</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در صورت درخواست داوران جشنواره، شرکت کننده موظف است فایل اولیه باز </a:t>
            </a:r>
            <a:r>
              <a:rPr lang="en-US" sz="1400" dirty="0">
                <a:latin typeface="dana" panose="00000500000000000000" pitchFamily="2" charset="-78"/>
                <a:cs typeface="dana" panose="00000500000000000000" pitchFamily="2" charset="-78"/>
              </a:rPr>
              <a:t>PSD</a:t>
            </a:r>
            <a:r>
              <a:rPr lang="fa-IR" sz="1400" dirty="0">
                <a:latin typeface="dana" panose="00000500000000000000" pitchFamily="2" charset="-78"/>
                <a:cs typeface="dana" panose="00000500000000000000" pitchFamily="2" charset="-78"/>
              </a:rPr>
              <a:t> آثار گرافیکی را برای احراز اصالت آن ارائه نماید. در صورت عدم ارائه فایل اولیه باز، اثر از فرآیند داوری حذف خواهد شد.</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بخشی از پوسترهای های پذیرفته شده به صورت نمایشگاهی در معرض دید عموم قرار خواهد گرفت.</a:t>
            </a:r>
            <a:endParaRPr lang="en-US" sz="1400" dirty="0">
              <a:latin typeface="dana" panose="00000500000000000000" pitchFamily="2" charset="-78"/>
              <a:cs typeface="dana" panose="00000500000000000000" pitchFamily="2" charset="-78"/>
            </a:endParaRPr>
          </a:p>
          <a:p>
            <a:pPr algn="r" rtl="1">
              <a:lnSpc>
                <a:spcPct val="170000"/>
              </a:lnSpc>
            </a:pPr>
            <a:r>
              <a:rPr lang="fa-IR" sz="1400" dirty="0">
                <a:latin typeface="dana" panose="00000500000000000000" pitchFamily="2" charset="-78"/>
                <a:cs typeface="dana" panose="00000500000000000000" pitchFamily="2" charset="-78"/>
              </a:rPr>
              <a:t>همچنین حق نشر، چاپ و به نمایش گذاشتن آثار پذیرفته شده در خلال برگزاری همایش با ذکر نام خالق اثرمتعلق به دبیرخانه جشنواره است. </a:t>
            </a:r>
            <a:endParaRPr lang="en-US" sz="1400" dirty="0">
              <a:latin typeface="dana" panose="00000500000000000000" pitchFamily="2" charset="-78"/>
              <a:cs typeface="dana" panose="00000500000000000000" pitchFamily="2" charset="-78"/>
            </a:endParaRPr>
          </a:p>
          <a:p>
            <a:pPr algn="r">
              <a:lnSpc>
                <a:spcPct val="170000"/>
              </a:lnSpc>
            </a:pPr>
            <a:endParaRPr lang="en-US" sz="1400"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377074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8D33-15FE-2B01-D971-59256DF5EDD4}"/>
              </a:ext>
            </a:extLst>
          </p:cNvPr>
          <p:cNvSpPr>
            <a:spLocks noGrp="1"/>
          </p:cNvSpPr>
          <p:nvPr>
            <p:ph type="title"/>
          </p:nvPr>
        </p:nvSpPr>
        <p:spPr>
          <a:xfrm>
            <a:off x="1606062" y="1432260"/>
            <a:ext cx="4195148" cy="696855"/>
          </a:xfrm>
        </p:spPr>
        <p:txBody>
          <a:bodyPr>
            <a:normAutofit/>
          </a:bodyPr>
          <a:lstStyle/>
          <a:p>
            <a:pPr algn="r" rtl="1"/>
            <a:r>
              <a:rPr lang="fa-IR" sz="2000" b="1" dirty="0">
                <a:latin typeface="dana" panose="00000500000000000000" pitchFamily="2" charset="-78"/>
                <a:cs typeface="dana" panose="00000500000000000000" pitchFamily="2" charset="-78"/>
              </a:rPr>
              <a:t>تصویر سازی با هوش مصنوعی (</a:t>
            </a:r>
            <a:r>
              <a:rPr lang="en-US" sz="2000" b="1" dirty="0">
                <a:latin typeface="dana" panose="00000500000000000000" pitchFamily="2" charset="-78"/>
                <a:cs typeface="dana" panose="00000500000000000000" pitchFamily="2" charset="-78"/>
              </a:rPr>
              <a:t>AI</a:t>
            </a:r>
            <a:r>
              <a:rPr lang="fa-IR" sz="2000" b="1" dirty="0">
                <a:latin typeface="dana" panose="00000500000000000000" pitchFamily="2" charset="-78"/>
                <a:cs typeface="dana" panose="00000500000000000000" pitchFamily="2" charset="-78"/>
              </a:rPr>
              <a:t>) </a:t>
            </a:r>
            <a:br>
              <a:rPr lang="en-US" sz="2000" dirty="0">
                <a:latin typeface="dana" panose="00000500000000000000" pitchFamily="2" charset="-78"/>
                <a:cs typeface="dana" panose="00000500000000000000" pitchFamily="2" charset="-78"/>
              </a:rPr>
            </a:br>
            <a:endParaRPr lang="en-US" sz="2000" dirty="0">
              <a:latin typeface="dana" panose="00000500000000000000" pitchFamily="2" charset="-78"/>
              <a:cs typeface="dana" panose="00000500000000000000" pitchFamily="2" charset="-78"/>
            </a:endParaRPr>
          </a:p>
        </p:txBody>
      </p:sp>
      <p:sp>
        <p:nvSpPr>
          <p:cNvPr id="3" name="Content Placeholder 2">
            <a:extLst>
              <a:ext uri="{FF2B5EF4-FFF2-40B4-BE49-F238E27FC236}">
                <a16:creationId xmlns:a16="http://schemas.microsoft.com/office/drawing/2014/main" id="{88DDA309-1BA2-6988-15CB-45214AEB78A3}"/>
              </a:ext>
            </a:extLst>
          </p:cNvPr>
          <p:cNvSpPr>
            <a:spLocks noGrp="1"/>
          </p:cNvSpPr>
          <p:nvPr>
            <p:ph idx="1"/>
          </p:nvPr>
        </p:nvSpPr>
        <p:spPr>
          <a:xfrm>
            <a:off x="519727" y="2129115"/>
            <a:ext cx="6520220" cy="6729465"/>
          </a:xfrm>
        </p:spPr>
        <p:txBody>
          <a:bodyPr>
            <a:normAutofit fontScale="92500"/>
          </a:bodyPr>
          <a:lstStyle/>
          <a:p>
            <a:pPr lvl="0" algn="r" rtl="1">
              <a:lnSpc>
                <a:spcPct val="150000"/>
              </a:lnSpc>
            </a:pPr>
            <a:r>
              <a:rPr lang="ar-SA" sz="1400" dirty="0">
                <a:latin typeface="dana" panose="00000500000000000000" pitchFamily="2" charset="-78"/>
                <a:cs typeface="dana" panose="00000500000000000000" pitchFamily="2" charset="-78"/>
              </a:rPr>
              <a:t>هر شرکت‌کننده می‌تواند تعداد </a:t>
            </a:r>
            <a:r>
              <a:rPr lang="fa-IR" sz="1400" dirty="0">
                <a:latin typeface="dana" panose="00000500000000000000" pitchFamily="2" charset="-78"/>
                <a:cs typeface="dana" panose="00000500000000000000" pitchFamily="2" charset="-78"/>
              </a:rPr>
              <a:t>5</a:t>
            </a:r>
            <a:r>
              <a:rPr lang="ar-SA" sz="1400" dirty="0">
                <a:latin typeface="dana" panose="00000500000000000000" pitchFamily="2" charset="-78"/>
                <a:cs typeface="dana" panose="00000500000000000000" pitchFamily="2" charset="-78"/>
              </a:rPr>
              <a:t> اثر مرتبط با جشنواره ارسال کند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همراه با اثر باید توضیحاتی درباره‌ی فرآیند خلق آن ( از جمله ایده ی اولیه و  ابزارهای هوش مصنوعی استفاده شده) به همراه متن پرامت (</a:t>
            </a:r>
            <a:r>
              <a:rPr lang="en-US" sz="1400" dirty="0">
                <a:latin typeface="dana" panose="00000500000000000000" pitchFamily="2" charset="-78"/>
                <a:cs typeface="dana" panose="00000500000000000000" pitchFamily="2" charset="-78"/>
              </a:rPr>
              <a:t>prompt </a:t>
            </a:r>
            <a:r>
              <a:rPr lang="fa-IR" sz="1400" dirty="0">
                <a:latin typeface="dana" panose="00000500000000000000" pitchFamily="2" charset="-78"/>
                <a:cs typeface="dana" panose="00000500000000000000" pitchFamily="2" charset="-78"/>
              </a:rPr>
              <a:t>) داده شده به هوش مصنوعی ارائه شود .</a:t>
            </a:r>
            <a:endParaRPr lang="en-US" sz="1400" dirty="0">
              <a:latin typeface="dana" panose="00000500000000000000" pitchFamily="2" charset="-78"/>
              <a:cs typeface="dana" panose="00000500000000000000" pitchFamily="2" charset="-78"/>
            </a:endParaRPr>
          </a:p>
          <a:p>
            <a:pPr lvl="0" algn="r" rtl="1">
              <a:lnSpc>
                <a:spcPct val="150000"/>
              </a:lnSpc>
            </a:pPr>
            <a:r>
              <a:rPr lang="ar-SA" sz="1400" dirty="0">
                <a:latin typeface="dana" panose="00000500000000000000" pitchFamily="2" charset="-78"/>
                <a:cs typeface="dana" panose="00000500000000000000" pitchFamily="2" charset="-78"/>
              </a:rPr>
              <a:t>آثار باید کاملاً اصل و خلاقانه باشند؛ استفاده از مدل‌های آماده یا تصاویر از پیش‌ساخته‌شده که فاقد خلاقیت هنری باشند، مردود خواهد شد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ارسال آثار به منزله‌ی پذیرش قوانین جشنواره و تأیید مالکیت معنوی آن توسط ارسال‌کننده است</a:t>
            </a:r>
            <a:r>
              <a:rPr lang="en-US" sz="1400" dirty="0">
                <a:latin typeface="dana" panose="00000500000000000000" pitchFamily="2" charset="-78"/>
                <a:cs typeface="dana" panose="00000500000000000000" pitchFamily="2" charset="-78"/>
              </a:rPr>
              <a:t>.</a:t>
            </a:r>
          </a:p>
          <a:p>
            <a:pPr lvl="0" algn="r" rtl="1">
              <a:lnSpc>
                <a:spcPct val="150000"/>
              </a:lnSpc>
            </a:pPr>
            <a:r>
              <a:rPr lang="fa-IR" sz="1400" dirty="0">
                <a:latin typeface="dana" panose="00000500000000000000" pitchFamily="2" charset="-78"/>
                <a:cs typeface="dana" panose="00000500000000000000" pitchFamily="2" charset="-78"/>
              </a:rPr>
              <a:t>د</a:t>
            </a:r>
            <a:r>
              <a:rPr lang="ar-SA" sz="1400" dirty="0">
                <a:latin typeface="dana" panose="00000500000000000000" pitchFamily="2" charset="-78"/>
                <a:cs typeface="dana" panose="00000500000000000000" pitchFamily="2" charset="-78"/>
              </a:rPr>
              <a:t>ر صورت پذیرش آثار توسط داوران، از هنرمند و ایده‌پرداز درخواست می‌شود که آثار خود را به‌صورت چاپ‌شده، با حداکثر ابعاد </a:t>
            </a:r>
            <a:r>
              <a:rPr lang="fa-IR" sz="1400" dirty="0">
                <a:latin typeface="dana" panose="00000500000000000000" pitchFamily="2" charset="-78"/>
                <a:cs typeface="dana" panose="00000500000000000000" pitchFamily="2" charset="-78"/>
              </a:rPr>
              <a:t>۵۰×۷۰</a:t>
            </a:r>
            <a:r>
              <a:rPr lang="ar-SA" sz="1400" dirty="0">
                <a:latin typeface="dana" panose="00000500000000000000" pitchFamily="2" charset="-78"/>
                <a:cs typeface="dana" panose="00000500000000000000" pitchFamily="2" charset="-78"/>
              </a:rPr>
              <a:t> سانتی‌متر، به آدرس پستی دبیرخانه ارسال کنند تا به صورت نمایشگاهی در  معرض نمایش عموم قرار گیرد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فایل‌های دیجیتال باید با فرمت </a:t>
            </a:r>
            <a:r>
              <a:rPr lang="en-US" sz="1400" dirty="0">
                <a:latin typeface="dana" panose="00000500000000000000" pitchFamily="2" charset="-78"/>
                <a:cs typeface="dana" panose="00000500000000000000" pitchFamily="2" charset="-78"/>
              </a:rPr>
              <a:t>JPG</a:t>
            </a:r>
            <a:r>
              <a:rPr lang="ar-SA" sz="1400" dirty="0">
                <a:latin typeface="dana" panose="00000500000000000000" pitchFamily="2" charset="-78"/>
                <a:cs typeface="dana" panose="00000500000000000000" pitchFamily="2" charset="-78"/>
              </a:rPr>
              <a:t>، </a:t>
            </a:r>
            <a:r>
              <a:rPr lang="en-US" sz="1400" dirty="0">
                <a:latin typeface="dana" panose="00000500000000000000" pitchFamily="2" charset="-78"/>
                <a:cs typeface="dana" panose="00000500000000000000" pitchFamily="2" charset="-78"/>
              </a:rPr>
              <a:t>JPEG </a:t>
            </a:r>
            <a:r>
              <a:rPr lang="ar-SA" sz="1400" dirty="0">
                <a:latin typeface="dana" panose="00000500000000000000" pitchFamily="2" charset="-78"/>
                <a:cs typeface="dana" panose="00000500000000000000" pitchFamily="2" charset="-78"/>
              </a:rPr>
              <a:t>یا</a:t>
            </a:r>
            <a:r>
              <a:rPr lang="en-US" sz="1400" dirty="0">
                <a:latin typeface="dana" panose="00000500000000000000" pitchFamily="2" charset="-78"/>
                <a:cs typeface="dana" panose="00000500000000000000" pitchFamily="2" charset="-78"/>
              </a:rPr>
              <a:t> PNG </a:t>
            </a:r>
            <a:r>
              <a:rPr lang="ar-SA" sz="1400" dirty="0">
                <a:latin typeface="dana" panose="00000500000000000000" pitchFamily="2" charset="-78"/>
                <a:cs typeface="dana" panose="00000500000000000000" pitchFamily="2" charset="-78"/>
              </a:rPr>
              <a:t>و با رزولوشن </a:t>
            </a:r>
            <a:r>
              <a:rPr lang="fa-IR" sz="1400" dirty="0">
                <a:latin typeface="dana" panose="00000500000000000000" pitchFamily="2" charset="-78"/>
                <a:cs typeface="dana" panose="00000500000000000000" pitchFamily="2" charset="-78"/>
              </a:rPr>
              <a:t>۳۰۰</a:t>
            </a:r>
            <a:r>
              <a:rPr lang="en-US" sz="1400" dirty="0">
                <a:latin typeface="dana" panose="00000500000000000000" pitchFamily="2" charset="-78"/>
                <a:cs typeface="dana" panose="00000500000000000000" pitchFamily="2" charset="-78"/>
              </a:rPr>
              <a:t> dpi </a:t>
            </a:r>
            <a:r>
              <a:rPr lang="ar-SA" sz="1400" dirty="0">
                <a:latin typeface="dana" panose="00000500000000000000" pitchFamily="2" charset="-78"/>
                <a:cs typeface="dana" panose="00000500000000000000" pitchFamily="2" charset="-78"/>
              </a:rPr>
              <a:t>ارسال شوند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کیفیت آثار</a:t>
            </a:r>
            <a:r>
              <a:rPr lang="en-US" sz="1400" dirty="0">
                <a:latin typeface="dana" panose="00000500000000000000" pitchFamily="2" charset="-78"/>
                <a:cs typeface="dana" panose="00000500000000000000" pitchFamily="2" charset="-78"/>
              </a:rPr>
              <a:t>: </a:t>
            </a:r>
            <a:r>
              <a:rPr lang="ar-SA" sz="1400" dirty="0">
                <a:latin typeface="dana" panose="00000500000000000000" pitchFamily="2" charset="-78"/>
                <a:cs typeface="dana" panose="00000500000000000000" pitchFamily="2" charset="-78"/>
              </a:rPr>
              <a:t>تصاویر باید بدون نویز و با کیفیت بالا ارائه شوند؛ آثار بی‌کیفیت یا دارای اشکالات فنی رد خواهند شد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شرکت‌کننده باید اثار را در موعد مقرر ارسال کند</a:t>
            </a:r>
            <a:r>
              <a:rPr lang="en-US" sz="1400" dirty="0">
                <a:latin typeface="dana" panose="00000500000000000000" pitchFamily="2" charset="-78"/>
                <a:cs typeface="dana" panose="00000500000000000000" pitchFamily="2" charset="-78"/>
              </a:rPr>
              <a:t>.</a:t>
            </a:r>
          </a:p>
          <a:p>
            <a:pPr lvl="0" algn="r" rtl="1">
              <a:lnSpc>
                <a:spcPct val="150000"/>
              </a:lnSpc>
            </a:pPr>
            <a:r>
              <a:rPr lang="fa-IR" sz="1400" dirty="0">
                <a:latin typeface="dana" panose="00000500000000000000" pitchFamily="2" charset="-78"/>
                <a:cs typeface="dana" panose="00000500000000000000" pitchFamily="2" charset="-78"/>
              </a:rPr>
              <a:t>آ</a:t>
            </a:r>
            <a:r>
              <a:rPr lang="ar-SA" sz="1400" dirty="0">
                <a:latin typeface="dana" panose="00000500000000000000" pitchFamily="2" charset="-78"/>
                <a:cs typeface="dana" panose="00000500000000000000" pitchFamily="2" charset="-78"/>
              </a:rPr>
              <a:t>ثار نباید صرفاً یک خروجی از موتورهای هوش مصنوعی باشند، بلکه باید توسط هنرمند ویرایش و بهبودهای خلاقانه یافته و ایرادات تصویر اصلاح شوند.</a:t>
            </a:r>
            <a:endParaRPr lang="en-US" sz="1400" dirty="0">
              <a:latin typeface="dana" panose="00000500000000000000" pitchFamily="2" charset="-78"/>
              <a:cs typeface="dana" panose="00000500000000000000" pitchFamily="2" charset="-78"/>
            </a:endParaRPr>
          </a:p>
          <a:p>
            <a:pPr lvl="0" algn="r" rtl="1">
              <a:lnSpc>
                <a:spcPct val="150000"/>
              </a:lnSpc>
            </a:pPr>
            <a:r>
              <a:rPr lang="ar-SA" sz="1400" dirty="0">
                <a:latin typeface="dana" panose="00000500000000000000" pitchFamily="2" charset="-78"/>
                <a:cs typeface="dana" panose="00000500000000000000" pitchFamily="2" charset="-78"/>
              </a:rPr>
              <a:t>داوران ممکن است درخواست بررسی فایل‌های اولیه اثر را برای احراز اصالت آن داشته باشند</a:t>
            </a:r>
            <a:r>
              <a:rPr lang="en-US" sz="1400" dirty="0">
                <a:latin typeface="dana" panose="00000500000000000000" pitchFamily="2" charset="-78"/>
                <a:cs typeface="dana" panose="00000500000000000000" pitchFamily="2" charset="-78"/>
              </a:rPr>
              <a:t>.</a:t>
            </a:r>
          </a:p>
          <a:p>
            <a:pPr lvl="0" algn="r" rtl="1">
              <a:lnSpc>
                <a:spcPct val="150000"/>
              </a:lnSpc>
            </a:pPr>
            <a:r>
              <a:rPr lang="ar-SA" sz="1400" dirty="0">
                <a:latin typeface="dana" panose="00000500000000000000" pitchFamily="2" charset="-78"/>
                <a:cs typeface="dana" panose="00000500000000000000" pitchFamily="2" charset="-78"/>
              </a:rPr>
              <a:t>دبیرخانه جشنواره حق نشر و انتشار آثار را در مدت برگزاری جشنواره با ذکر نام خالق اثر خواهد داشت</a:t>
            </a:r>
            <a:r>
              <a:rPr lang="en-US" sz="1400" dirty="0">
                <a:latin typeface="dana" panose="00000500000000000000" pitchFamily="2" charset="-78"/>
                <a:cs typeface="dana" panose="00000500000000000000" pitchFamily="2" charset="-78"/>
              </a:rPr>
              <a:t>.</a:t>
            </a:r>
          </a:p>
          <a:p>
            <a:pPr algn="r"/>
            <a:endParaRPr lang="en-US" sz="1200" dirty="0">
              <a:latin typeface="dana" panose="00000500000000000000" pitchFamily="2" charset="-78"/>
              <a:cs typeface="dana" panose="00000500000000000000" pitchFamily="2" charset="-78"/>
            </a:endParaRPr>
          </a:p>
        </p:txBody>
      </p:sp>
    </p:spTree>
    <p:extLst>
      <p:ext uri="{BB962C8B-B14F-4D97-AF65-F5344CB8AC3E}">
        <p14:creationId xmlns:p14="http://schemas.microsoft.com/office/powerpoint/2010/main" val="331956679"/>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23900</TotalTime>
  <Words>2355</Words>
  <Application>Microsoft Office PowerPoint</Application>
  <PresentationFormat>Custom</PresentationFormat>
  <Paragraphs>149</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Dana</vt:lpstr>
      <vt:lpstr>Dana</vt:lpstr>
      <vt:lpstr>Office Theme</vt:lpstr>
      <vt:lpstr>PowerPoint Presentation</vt:lpstr>
      <vt:lpstr>مقدمه</vt:lpstr>
      <vt:lpstr>محور های جشنواره  « علم در خدمت صلح و توسعه »</vt:lpstr>
      <vt:lpstr>قالب ها ی دریافت آثار: </vt:lpstr>
      <vt:lpstr>  فرایند برگزاری جشنواره: </vt:lpstr>
      <vt:lpstr>  شرايط و مقررات جشنواره </vt:lpstr>
      <vt:lpstr>دستورالعمل آثار بصری   آثار نقاشی ،طراحی و کاریکاتور  </vt:lpstr>
      <vt:lpstr>طراحی پوستر و اینفوگرافیک </vt:lpstr>
      <vt:lpstr>تصویر سازی با هوش مصنوعی (AI)  </vt:lpstr>
      <vt:lpstr>دستور العمل آثار خوشنویسی </vt:lpstr>
      <vt:lpstr> دستور العمل تولیدات ویدئویی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Moghaddasi</dc:creator>
  <cp:lastModifiedBy>Mohamed Moghaddasi</cp:lastModifiedBy>
  <cp:revision>33</cp:revision>
  <dcterms:created xsi:type="dcterms:W3CDTF">2025-05-21T10:57:09Z</dcterms:created>
  <dcterms:modified xsi:type="dcterms:W3CDTF">2025-11-22T15:16:27Z</dcterms:modified>
</cp:coreProperties>
</file>